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77"/>
  </p:notesMasterIdLst>
  <p:handoutMasterIdLst>
    <p:handoutMasterId r:id="rId78"/>
  </p:handoutMasterIdLst>
  <p:sldIdLst>
    <p:sldId id="277" r:id="rId4"/>
    <p:sldId id="257" r:id="rId5"/>
    <p:sldId id="270" r:id="rId6"/>
    <p:sldId id="294" r:id="rId7"/>
    <p:sldId id="293" r:id="rId8"/>
    <p:sldId id="292" r:id="rId9"/>
    <p:sldId id="337" r:id="rId10"/>
    <p:sldId id="264" r:id="rId11"/>
    <p:sldId id="274" r:id="rId12"/>
    <p:sldId id="340" r:id="rId13"/>
    <p:sldId id="317" r:id="rId14"/>
    <p:sldId id="316" r:id="rId15"/>
    <p:sldId id="306" r:id="rId16"/>
    <p:sldId id="345" r:id="rId17"/>
    <p:sldId id="344" r:id="rId18"/>
    <p:sldId id="323" r:id="rId19"/>
    <p:sldId id="330" r:id="rId20"/>
    <p:sldId id="360" r:id="rId21"/>
    <p:sldId id="362" r:id="rId22"/>
    <p:sldId id="363" r:id="rId23"/>
    <p:sldId id="364" r:id="rId24"/>
    <p:sldId id="365" r:id="rId25"/>
    <p:sldId id="366" r:id="rId26"/>
    <p:sldId id="367" r:id="rId27"/>
    <p:sldId id="368" r:id="rId28"/>
    <p:sldId id="348" r:id="rId29"/>
    <p:sldId id="350" r:id="rId30"/>
    <p:sldId id="369" r:id="rId31"/>
    <p:sldId id="351" r:id="rId32"/>
    <p:sldId id="370" r:id="rId33"/>
    <p:sldId id="371" r:id="rId34"/>
    <p:sldId id="372" r:id="rId35"/>
    <p:sldId id="373" r:id="rId36"/>
    <p:sldId id="320" r:id="rId37"/>
    <p:sldId id="374" r:id="rId38"/>
    <p:sldId id="318" r:id="rId39"/>
    <p:sldId id="287" r:id="rId40"/>
    <p:sldId id="336" r:id="rId41"/>
    <p:sldId id="342" r:id="rId42"/>
    <p:sldId id="314" r:id="rId43"/>
    <p:sldId id="332" r:id="rId44"/>
    <p:sldId id="315" r:id="rId45"/>
    <p:sldId id="333" r:id="rId46"/>
    <p:sldId id="334" r:id="rId47"/>
    <p:sldId id="307" r:id="rId48"/>
    <p:sldId id="346" r:id="rId49"/>
    <p:sldId id="290" r:id="rId50"/>
    <p:sldId id="324" r:id="rId51"/>
    <p:sldId id="329" r:id="rId52"/>
    <p:sldId id="352" r:id="rId53"/>
    <p:sldId id="353" r:id="rId54"/>
    <p:sldId id="354" r:id="rId55"/>
    <p:sldId id="355" r:id="rId56"/>
    <p:sldId id="319" r:id="rId57"/>
    <p:sldId id="313" r:id="rId58"/>
    <p:sldId id="295" r:id="rId59"/>
    <p:sldId id="297" r:id="rId60"/>
    <p:sldId id="343" r:id="rId61"/>
    <p:sldId id="312" r:id="rId62"/>
    <p:sldId id="311" r:id="rId63"/>
    <p:sldId id="308" r:id="rId64"/>
    <p:sldId id="347" r:id="rId65"/>
    <p:sldId id="298" r:id="rId66"/>
    <p:sldId id="325" r:id="rId67"/>
    <p:sldId id="326" r:id="rId68"/>
    <p:sldId id="356" r:id="rId69"/>
    <p:sldId id="357" r:id="rId70"/>
    <p:sldId id="358" r:id="rId71"/>
    <p:sldId id="359" r:id="rId72"/>
    <p:sldId id="299" r:id="rId73"/>
    <p:sldId id="310" r:id="rId74"/>
    <p:sldId id="321" r:id="rId75"/>
    <p:sldId id="32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0" autoAdjust="0"/>
    <p:restoredTop sz="94660"/>
  </p:normalViewPr>
  <p:slideViewPr>
    <p:cSldViewPr>
      <p:cViewPr varScale="1">
        <p:scale>
          <a:sx n="82" d="100"/>
          <a:sy n="82" d="100"/>
        </p:scale>
        <p:origin x="533" y="72"/>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_rels/data1.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7.xml.rels><?xml version="1.0" encoding="UTF-8" standalone="yes"?>
<Relationships xmlns="http://schemas.openxmlformats.org/package/2006/relationships"><Relationship Id="rId2" Type="http://schemas.openxmlformats.org/officeDocument/2006/relationships/image" Target="../media/image65.svg"/><Relationship Id="rId1"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7.xml.rels><?xml version="1.0" encoding="UTF-8" standalone="yes"?>
<Relationships xmlns="http://schemas.openxmlformats.org/package/2006/relationships"><Relationship Id="rId2" Type="http://schemas.openxmlformats.org/officeDocument/2006/relationships/image" Target="../media/image65.svg"/><Relationship Id="rId1"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A3CE6-D087-4C18-BE91-3DED3CE09FE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3256FD7-3936-4F7A-9E22-137ACB4A8067}">
      <dgm:prSet/>
      <dgm:spPr/>
      <dgm:t>
        <a:bodyPr/>
        <a:lstStyle/>
        <a:p>
          <a:pPr>
            <a:lnSpc>
              <a:spcPct val="100000"/>
            </a:lnSpc>
          </a:pPr>
          <a:r>
            <a:rPr lang="en-GB" dirty="0"/>
            <a:t>How can machine learning, Image processing algorithms be leveraged to dynamically adjust visual processing activities and games, improving visual skills of children with dyslexia?</a:t>
          </a:r>
          <a:endParaRPr lang="en-US" dirty="0"/>
        </a:p>
      </dgm:t>
    </dgm:pt>
    <dgm:pt modelId="{367FC36F-8189-4E1A-9D58-36526E916E8B}" type="parTrans" cxnId="{6180FDAA-6F39-4F90-A026-0D879E6F2FA7}">
      <dgm:prSet/>
      <dgm:spPr/>
      <dgm:t>
        <a:bodyPr/>
        <a:lstStyle/>
        <a:p>
          <a:endParaRPr lang="en-US"/>
        </a:p>
      </dgm:t>
    </dgm:pt>
    <dgm:pt modelId="{820F006F-2257-47A2-B4D4-CC3BB847354A}" type="sibTrans" cxnId="{6180FDAA-6F39-4F90-A026-0D879E6F2FA7}">
      <dgm:prSet/>
      <dgm:spPr/>
      <dgm:t>
        <a:bodyPr/>
        <a:lstStyle/>
        <a:p>
          <a:endParaRPr lang="en-US"/>
        </a:p>
      </dgm:t>
    </dgm:pt>
    <dgm:pt modelId="{DB06534C-5AE0-41E1-B428-04FA36D5B81D}" type="pres">
      <dgm:prSet presAssocID="{143A3CE6-D087-4C18-BE91-3DED3CE09FE8}" presName="root" presStyleCnt="0">
        <dgm:presLayoutVars>
          <dgm:dir/>
          <dgm:resizeHandles val="exact"/>
        </dgm:presLayoutVars>
      </dgm:prSet>
      <dgm:spPr/>
    </dgm:pt>
    <dgm:pt modelId="{DE760A5F-2279-4B80-B3F5-76499B8F3FA1}" type="pres">
      <dgm:prSet presAssocID="{B3256FD7-3936-4F7A-9E22-137ACB4A8067}" presName="compNode" presStyleCnt="0"/>
      <dgm:spPr/>
    </dgm:pt>
    <dgm:pt modelId="{D448F41C-C391-4A5E-8881-3E499E43857B}" type="pres">
      <dgm:prSet presAssocID="{B3256FD7-3936-4F7A-9E22-137ACB4A8067}" presName="bgRect" presStyleLbl="bgShp" presStyleIdx="0" presStyleCnt="1"/>
      <dgm:spPr/>
    </dgm:pt>
    <dgm:pt modelId="{992BC37A-71C3-48EB-BAA8-B6E8B2983024}" type="pres">
      <dgm:prSet presAssocID="{B3256FD7-3936-4F7A-9E22-137ACB4A806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5DAE3744-4687-42B1-9E0E-7748E7D8AD05}" type="pres">
      <dgm:prSet presAssocID="{B3256FD7-3936-4F7A-9E22-137ACB4A8067}" presName="spaceRect" presStyleCnt="0"/>
      <dgm:spPr/>
    </dgm:pt>
    <dgm:pt modelId="{43662739-AAD4-4D8F-83C8-B849A1C52BFB}" type="pres">
      <dgm:prSet presAssocID="{B3256FD7-3936-4F7A-9E22-137ACB4A8067}" presName="parTx" presStyleLbl="revTx" presStyleIdx="0" presStyleCnt="1">
        <dgm:presLayoutVars>
          <dgm:chMax val="0"/>
          <dgm:chPref val="0"/>
        </dgm:presLayoutVars>
      </dgm:prSet>
      <dgm:spPr/>
    </dgm:pt>
  </dgm:ptLst>
  <dgm:cxnLst>
    <dgm:cxn modelId="{58B12E22-50B3-514E-BAE5-C4CE2EEFCD59}" type="presOf" srcId="{143A3CE6-D087-4C18-BE91-3DED3CE09FE8}" destId="{DB06534C-5AE0-41E1-B428-04FA36D5B81D}" srcOrd="0" destOrd="0" presId="urn:microsoft.com/office/officeart/2018/2/layout/IconVerticalSolidList"/>
    <dgm:cxn modelId="{93C57D64-17C1-2845-81A8-13AA1BFEEE24}" type="presOf" srcId="{B3256FD7-3936-4F7A-9E22-137ACB4A8067}" destId="{43662739-AAD4-4D8F-83C8-B849A1C52BFB}" srcOrd="0" destOrd="0" presId="urn:microsoft.com/office/officeart/2018/2/layout/IconVerticalSolidList"/>
    <dgm:cxn modelId="{6180FDAA-6F39-4F90-A026-0D879E6F2FA7}" srcId="{143A3CE6-D087-4C18-BE91-3DED3CE09FE8}" destId="{B3256FD7-3936-4F7A-9E22-137ACB4A8067}" srcOrd="0" destOrd="0" parTransId="{367FC36F-8189-4E1A-9D58-36526E916E8B}" sibTransId="{820F006F-2257-47A2-B4D4-CC3BB847354A}"/>
    <dgm:cxn modelId="{0F8AA33E-A79C-3D4A-AE5A-968CE4371BAB}" type="presParOf" srcId="{DB06534C-5AE0-41E1-B428-04FA36D5B81D}" destId="{DE760A5F-2279-4B80-B3F5-76499B8F3FA1}" srcOrd="0" destOrd="0" presId="urn:microsoft.com/office/officeart/2018/2/layout/IconVerticalSolidList"/>
    <dgm:cxn modelId="{5839E6A8-12C4-8744-86CB-DF2A99F0210A}" type="presParOf" srcId="{DE760A5F-2279-4B80-B3F5-76499B8F3FA1}" destId="{D448F41C-C391-4A5E-8881-3E499E43857B}" srcOrd="0" destOrd="0" presId="urn:microsoft.com/office/officeart/2018/2/layout/IconVerticalSolidList"/>
    <dgm:cxn modelId="{AFEADDFB-2AE7-D24D-94C7-4FDC17F2259F}" type="presParOf" srcId="{DE760A5F-2279-4B80-B3F5-76499B8F3FA1}" destId="{992BC37A-71C3-48EB-BAA8-B6E8B2983024}" srcOrd="1" destOrd="0" presId="urn:microsoft.com/office/officeart/2018/2/layout/IconVerticalSolidList"/>
    <dgm:cxn modelId="{D6C4A5C9-64D4-BF48-80BE-7924B7CDBA5A}" type="presParOf" srcId="{DE760A5F-2279-4B80-B3F5-76499B8F3FA1}" destId="{5DAE3744-4687-42B1-9E0E-7748E7D8AD05}" srcOrd="2" destOrd="0" presId="urn:microsoft.com/office/officeart/2018/2/layout/IconVerticalSolidList"/>
    <dgm:cxn modelId="{42B4409C-1A28-3940-AAB8-481B15637446}" type="presParOf" srcId="{DE760A5F-2279-4B80-B3F5-76499B8F3FA1}" destId="{43662739-AAD4-4D8F-83C8-B849A1C52B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B7071B-6E54-42B1-A7F4-22BBB4C10795}"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0DB71F22-3109-4079-BF9C-C2659E7001C0}">
      <dgm:prSet/>
      <dgm:spPr/>
      <dgm:t>
        <a:bodyPr/>
        <a:lstStyle/>
        <a:p>
          <a:r>
            <a:rPr lang="en-GB" b="1" i="0"/>
            <a:t>Main Objective:</a:t>
          </a:r>
          <a:r>
            <a:rPr lang="en-GB" b="0" i="0"/>
            <a:t> </a:t>
          </a:r>
          <a:endParaRPr lang="en-US"/>
        </a:p>
      </dgm:t>
    </dgm:pt>
    <dgm:pt modelId="{512635FA-38BF-4A58-A447-84736C1D1423}" type="parTrans" cxnId="{8B7AF78D-F49E-4E56-9BA1-43A66467EA66}">
      <dgm:prSet/>
      <dgm:spPr/>
      <dgm:t>
        <a:bodyPr/>
        <a:lstStyle/>
        <a:p>
          <a:endParaRPr lang="en-US"/>
        </a:p>
      </dgm:t>
    </dgm:pt>
    <dgm:pt modelId="{DC5B410C-8D77-480E-AF35-2254E37CA9DC}" type="sibTrans" cxnId="{8B7AF78D-F49E-4E56-9BA1-43A66467EA66}">
      <dgm:prSet/>
      <dgm:spPr/>
      <dgm:t>
        <a:bodyPr/>
        <a:lstStyle/>
        <a:p>
          <a:endParaRPr lang="en-US"/>
        </a:p>
      </dgm:t>
    </dgm:pt>
    <dgm:pt modelId="{01737D66-DA63-4A42-B567-391D61BDB8EA}">
      <dgm:prSet custT="1"/>
      <dgm:spPr/>
      <dgm:t>
        <a:bodyPr/>
        <a:lstStyle/>
        <a:p>
          <a:r>
            <a:rPr lang="en-GB" sz="2800" b="0" i="0" dirty="0"/>
            <a:t>To design and develop a Visual Processing Module that improves the visualizing abilities of students with visual processing difficulties, including those with dyslexia.</a:t>
          </a:r>
          <a:endParaRPr lang="en-US" sz="2800" dirty="0"/>
        </a:p>
      </dgm:t>
    </dgm:pt>
    <dgm:pt modelId="{074E2ECD-EAFD-46E4-AFF7-B3F63B56B85F}" type="parTrans" cxnId="{3E05F3E0-E67A-459E-85CD-99746934B097}">
      <dgm:prSet/>
      <dgm:spPr/>
      <dgm:t>
        <a:bodyPr/>
        <a:lstStyle/>
        <a:p>
          <a:endParaRPr lang="en-US"/>
        </a:p>
      </dgm:t>
    </dgm:pt>
    <dgm:pt modelId="{19F3308E-0AC1-43F1-9D84-2BA40F58A899}" type="sibTrans" cxnId="{3E05F3E0-E67A-459E-85CD-99746934B097}">
      <dgm:prSet/>
      <dgm:spPr/>
      <dgm:t>
        <a:bodyPr/>
        <a:lstStyle/>
        <a:p>
          <a:endParaRPr lang="en-US"/>
        </a:p>
      </dgm:t>
    </dgm:pt>
    <dgm:pt modelId="{6EDC130B-0F6F-45E5-BE70-9F6CD4D0D364}">
      <dgm:prSet/>
      <dgm:spPr/>
      <dgm:t>
        <a:bodyPr/>
        <a:lstStyle/>
        <a:p>
          <a:r>
            <a:rPr lang="en-GB" b="1" i="0" dirty="0"/>
            <a:t>Sub-Objectives:</a:t>
          </a:r>
          <a:endParaRPr lang="en-US" dirty="0"/>
        </a:p>
      </dgm:t>
    </dgm:pt>
    <dgm:pt modelId="{EF537ABB-54D3-455A-A973-86B183F6B850}" type="parTrans" cxnId="{A31FB461-7BD6-462B-A8F4-88135F9413C1}">
      <dgm:prSet/>
      <dgm:spPr/>
      <dgm:t>
        <a:bodyPr/>
        <a:lstStyle/>
        <a:p>
          <a:endParaRPr lang="en-US"/>
        </a:p>
      </dgm:t>
    </dgm:pt>
    <dgm:pt modelId="{CBF76FE9-ED6B-45E7-9F7D-37F68F6AD204}" type="sibTrans" cxnId="{A31FB461-7BD6-462B-A8F4-88135F9413C1}">
      <dgm:prSet/>
      <dgm:spPr/>
      <dgm:t>
        <a:bodyPr/>
        <a:lstStyle/>
        <a:p>
          <a:endParaRPr lang="en-US"/>
        </a:p>
      </dgm:t>
    </dgm:pt>
    <dgm:pt modelId="{7476B5E3-F520-4AFE-B46C-66E843F33236}">
      <dgm:prSet/>
      <dgm:spPr/>
      <dgm:t>
        <a:bodyPr/>
        <a:lstStyle/>
        <a:p>
          <a:r>
            <a:rPr lang="en-GB" sz="2700" b="0" i="0" kern="1200" dirty="0">
              <a:solidFill>
                <a:prstClr val="black">
                  <a:hueOff val="0"/>
                  <a:satOff val="0"/>
                  <a:lumOff val="0"/>
                  <a:alphaOff val="0"/>
                </a:prstClr>
              </a:solidFill>
              <a:latin typeface="Cambria"/>
              <a:ea typeface="+mn-ea"/>
              <a:cs typeface="+mn-cs"/>
            </a:rPr>
            <a:t>Improve Visual Comprehension.</a:t>
          </a:r>
          <a:endParaRPr lang="en-US" sz="2700" b="0" i="0" kern="1200" dirty="0">
            <a:solidFill>
              <a:prstClr val="black">
                <a:hueOff val="0"/>
                <a:satOff val="0"/>
                <a:lumOff val="0"/>
                <a:alphaOff val="0"/>
              </a:prstClr>
            </a:solidFill>
            <a:latin typeface="Cambria"/>
            <a:ea typeface="+mn-ea"/>
            <a:cs typeface="+mn-cs"/>
          </a:endParaRPr>
        </a:p>
      </dgm:t>
    </dgm:pt>
    <dgm:pt modelId="{1D41F7DE-9E02-4EC2-AF57-853000485FFD}" type="parTrans" cxnId="{34E01A89-86BC-4B0C-857F-2F6B4DCA1FA0}">
      <dgm:prSet/>
      <dgm:spPr/>
      <dgm:t>
        <a:bodyPr/>
        <a:lstStyle/>
        <a:p>
          <a:endParaRPr lang="en-US"/>
        </a:p>
      </dgm:t>
    </dgm:pt>
    <dgm:pt modelId="{49B4BAB6-6BC2-46B1-9D8A-A9CB60B8926F}" type="sibTrans" cxnId="{34E01A89-86BC-4B0C-857F-2F6B4DCA1FA0}">
      <dgm:prSet/>
      <dgm:spPr/>
      <dgm:t>
        <a:bodyPr/>
        <a:lstStyle/>
        <a:p>
          <a:endParaRPr lang="en-US"/>
        </a:p>
      </dgm:t>
    </dgm:pt>
    <dgm:pt modelId="{8DE23D3B-0159-46AA-9D25-2A3571E91A78}">
      <dgm:prSet custT="1"/>
      <dgm:spPr/>
      <dgm:t>
        <a:bodyPr/>
        <a:lstStyle/>
        <a:p>
          <a:r>
            <a:rPr lang="en-US" sz="2700" b="0" i="0" kern="1200" dirty="0">
              <a:solidFill>
                <a:prstClr val="black">
                  <a:hueOff val="0"/>
                  <a:satOff val="0"/>
                  <a:lumOff val="0"/>
                  <a:alphaOff val="0"/>
                </a:prstClr>
              </a:solidFill>
              <a:latin typeface="Cambria"/>
              <a:ea typeface="+mn-ea"/>
              <a:cs typeface="+mn-cs"/>
            </a:rPr>
            <a:t>Enhance the capacity to distinguish between subtle differences in visual stimuli.</a:t>
          </a:r>
        </a:p>
      </dgm:t>
    </dgm:pt>
    <dgm:pt modelId="{FB76334F-F6D6-451D-9883-9F3E42364A92}" type="parTrans" cxnId="{9AD00A00-6C1C-4ABA-A8C3-56E239612C6C}">
      <dgm:prSet/>
      <dgm:spPr/>
      <dgm:t>
        <a:bodyPr/>
        <a:lstStyle/>
        <a:p>
          <a:endParaRPr lang="en-US"/>
        </a:p>
      </dgm:t>
    </dgm:pt>
    <dgm:pt modelId="{8070707F-D45F-4170-8D24-B7EDCC1C5A7F}" type="sibTrans" cxnId="{9AD00A00-6C1C-4ABA-A8C3-56E239612C6C}">
      <dgm:prSet/>
      <dgm:spPr/>
      <dgm:t>
        <a:bodyPr/>
        <a:lstStyle/>
        <a:p>
          <a:endParaRPr lang="en-US"/>
        </a:p>
      </dgm:t>
    </dgm:pt>
    <dgm:pt modelId="{38EDD214-FC84-43CC-B6F7-8372136D31B6}">
      <dgm:prSet custT="1"/>
      <dgm:spPr/>
      <dgm:t>
        <a:bodyPr/>
        <a:lstStyle/>
        <a:p>
          <a:r>
            <a:rPr lang="en-US" sz="2700" b="0" i="0" kern="1200" dirty="0">
              <a:solidFill>
                <a:prstClr val="black">
                  <a:hueOff val="0"/>
                  <a:satOff val="0"/>
                  <a:lumOff val="0"/>
                  <a:alphaOff val="0"/>
                </a:prstClr>
              </a:solidFill>
              <a:latin typeface="Cambria"/>
              <a:ea typeface="+mn-ea"/>
              <a:cs typeface="+mn-cs"/>
            </a:rPr>
            <a:t>Enhance the ability to perceive complete pattern from incomplete pattern.</a:t>
          </a:r>
        </a:p>
      </dgm:t>
    </dgm:pt>
    <dgm:pt modelId="{978499F3-3E6B-4437-A293-E3E961EB5463}" type="parTrans" cxnId="{B1565D8C-083E-4979-A5D4-B5E2DF5CC427}">
      <dgm:prSet/>
      <dgm:spPr/>
      <dgm:t>
        <a:bodyPr/>
        <a:lstStyle/>
        <a:p>
          <a:endParaRPr lang="en-US"/>
        </a:p>
      </dgm:t>
    </dgm:pt>
    <dgm:pt modelId="{A0EFD0D7-A46E-4586-81A7-795E0EDEDC94}" type="sibTrans" cxnId="{B1565D8C-083E-4979-A5D4-B5E2DF5CC427}">
      <dgm:prSet/>
      <dgm:spPr/>
      <dgm:t>
        <a:bodyPr/>
        <a:lstStyle/>
        <a:p>
          <a:endParaRPr lang="en-US"/>
        </a:p>
      </dgm:t>
    </dgm:pt>
    <dgm:pt modelId="{18F1159F-C318-E541-B4A9-E89C7FF2913D}" type="pres">
      <dgm:prSet presAssocID="{B8B7071B-6E54-42B1-A7F4-22BBB4C10795}" presName="linear" presStyleCnt="0">
        <dgm:presLayoutVars>
          <dgm:animLvl val="lvl"/>
          <dgm:resizeHandles val="exact"/>
        </dgm:presLayoutVars>
      </dgm:prSet>
      <dgm:spPr/>
    </dgm:pt>
    <dgm:pt modelId="{9D0BAFC5-D327-2A4E-BE4E-DB275A83E119}" type="pres">
      <dgm:prSet presAssocID="{0DB71F22-3109-4079-BF9C-C2659E7001C0}" presName="parentText" presStyleLbl="node1" presStyleIdx="0" presStyleCnt="2">
        <dgm:presLayoutVars>
          <dgm:chMax val="0"/>
          <dgm:bulletEnabled val="1"/>
        </dgm:presLayoutVars>
      </dgm:prSet>
      <dgm:spPr/>
    </dgm:pt>
    <dgm:pt modelId="{6D9AE171-5D75-4F46-82C9-577148696EA9}" type="pres">
      <dgm:prSet presAssocID="{0DB71F22-3109-4079-BF9C-C2659E7001C0}" presName="childText" presStyleLbl="revTx" presStyleIdx="0" presStyleCnt="2">
        <dgm:presLayoutVars>
          <dgm:bulletEnabled val="1"/>
        </dgm:presLayoutVars>
      </dgm:prSet>
      <dgm:spPr/>
    </dgm:pt>
    <dgm:pt modelId="{87355732-FFEB-8947-9411-481750D84FEC}" type="pres">
      <dgm:prSet presAssocID="{6EDC130B-0F6F-45E5-BE70-9F6CD4D0D364}" presName="parentText" presStyleLbl="node1" presStyleIdx="1" presStyleCnt="2">
        <dgm:presLayoutVars>
          <dgm:chMax val="0"/>
          <dgm:bulletEnabled val="1"/>
        </dgm:presLayoutVars>
      </dgm:prSet>
      <dgm:spPr/>
    </dgm:pt>
    <dgm:pt modelId="{1865592D-60C9-D34E-90F5-4B3E22F72976}" type="pres">
      <dgm:prSet presAssocID="{6EDC130B-0F6F-45E5-BE70-9F6CD4D0D364}" presName="childText" presStyleLbl="revTx" presStyleIdx="1" presStyleCnt="2">
        <dgm:presLayoutVars>
          <dgm:bulletEnabled val="1"/>
        </dgm:presLayoutVars>
      </dgm:prSet>
      <dgm:spPr/>
    </dgm:pt>
  </dgm:ptLst>
  <dgm:cxnLst>
    <dgm:cxn modelId="{9AD00A00-6C1C-4ABA-A8C3-56E239612C6C}" srcId="{6EDC130B-0F6F-45E5-BE70-9F6CD4D0D364}" destId="{8DE23D3B-0159-46AA-9D25-2A3571E91A78}" srcOrd="1" destOrd="0" parTransId="{FB76334F-F6D6-451D-9883-9F3E42364A92}" sibTransId="{8070707F-D45F-4170-8D24-B7EDCC1C5A7F}"/>
    <dgm:cxn modelId="{1642ED29-CD69-FA48-A74A-2196AC58BBBA}" type="presOf" srcId="{B8B7071B-6E54-42B1-A7F4-22BBB4C10795}" destId="{18F1159F-C318-E541-B4A9-E89C7FF2913D}" srcOrd="0" destOrd="0" presId="urn:microsoft.com/office/officeart/2005/8/layout/vList2"/>
    <dgm:cxn modelId="{E08F303A-3A6C-304D-B68E-266D1166CFCE}" type="presOf" srcId="{8DE23D3B-0159-46AA-9D25-2A3571E91A78}" destId="{1865592D-60C9-D34E-90F5-4B3E22F72976}" srcOrd="0" destOrd="1" presId="urn:microsoft.com/office/officeart/2005/8/layout/vList2"/>
    <dgm:cxn modelId="{30743F5C-36AE-0846-A2F5-566674B702F6}" type="presOf" srcId="{0DB71F22-3109-4079-BF9C-C2659E7001C0}" destId="{9D0BAFC5-D327-2A4E-BE4E-DB275A83E119}" srcOrd="0" destOrd="0" presId="urn:microsoft.com/office/officeart/2005/8/layout/vList2"/>
    <dgm:cxn modelId="{A31FB461-7BD6-462B-A8F4-88135F9413C1}" srcId="{B8B7071B-6E54-42B1-A7F4-22BBB4C10795}" destId="{6EDC130B-0F6F-45E5-BE70-9F6CD4D0D364}" srcOrd="1" destOrd="0" parTransId="{EF537ABB-54D3-455A-A973-86B183F6B850}" sibTransId="{CBF76FE9-ED6B-45E7-9F7D-37F68F6AD204}"/>
    <dgm:cxn modelId="{08FB6B4F-2575-714D-AACD-D79701158AAB}" type="presOf" srcId="{6EDC130B-0F6F-45E5-BE70-9F6CD4D0D364}" destId="{87355732-FFEB-8947-9411-481750D84FEC}" srcOrd="0" destOrd="0" presId="urn:microsoft.com/office/officeart/2005/8/layout/vList2"/>
    <dgm:cxn modelId="{34E01A89-86BC-4B0C-857F-2F6B4DCA1FA0}" srcId="{6EDC130B-0F6F-45E5-BE70-9F6CD4D0D364}" destId="{7476B5E3-F520-4AFE-B46C-66E843F33236}" srcOrd="0" destOrd="0" parTransId="{1D41F7DE-9E02-4EC2-AF57-853000485FFD}" sibTransId="{49B4BAB6-6BC2-46B1-9D8A-A9CB60B8926F}"/>
    <dgm:cxn modelId="{B1565D8C-083E-4979-A5D4-B5E2DF5CC427}" srcId="{6EDC130B-0F6F-45E5-BE70-9F6CD4D0D364}" destId="{38EDD214-FC84-43CC-B6F7-8372136D31B6}" srcOrd="2" destOrd="0" parTransId="{978499F3-3E6B-4437-A293-E3E961EB5463}" sibTransId="{A0EFD0D7-A46E-4586-81A7-795E0EDEDC94}"/>
    <dgm:cxn modelId="{8B7AF78D-F49E-4E56-9BA1-43A66467EA66}" srcId="{B8B7071B-6E54-42B1-A7F4-22BBB4C10795}" destId="{0DB71F22-3109-4079-BF9C-C2659E7001C0}" srcOrd="0" destOrd="0" parTransId="{512635FA-38BF-4A58-A447-84736C1D1423}" sibTransId="{DC5B410C-8D77-480E-AF35-2254E37CA9DC}"/>
    <dgm:cxn modelId="{0E9CBF97-676F-A94F-BE32-29AD80FB76FC}" type="presOf" srcId="{01737D66-DA63-4A42-B567-391D61BDB8EA}" destId="{6D9AE171-5D75-4F46-82C9-577148696EA9}" srcOrd="0" destOrd="0" presId="urn:microsoft.com/office/officeart/2005/8/layout/vList2"/>
    <dgm:cxn modelId="{E52ABAC0-96CB-2C48-85B1-C40505D279D3}" type="presOf" srcId="{7476B5E3-F520-4AFE-B46C-66E843F33236}" destId="{1865592D-60C9-D34E-90F5-4B3E22F72976}" srcOrd="0" destOrd="0" presId="urn:microsoft.com/office/officeart/2005/8/layout/vList2"/>
    <dgm:cxn modelId="{3E05F3E0-E67A-459E-85CD-99746934B097}" srcId="{0DB71F22-3109-4079-BF9C-C2659E7001C0}" destId="{01737D66-DA63-4A42-B567-391D61BDB8EA}" srcOrd="0" destOrd="0" parTransId="{074E2ECD-EAFD-46E4-AFF7-B3F63B56B85F}" sibTransId="{19F3308E-0AC1-43F1-9D84-2BA40F58A899}"/>
    <dgm:cxn modelId="{666445F0-B184-D545-ABB2-A35870BDB67A}" type="presOf" srcId="{38EDD214-FC84-43CC-B6F7-8372136D31B6}" destId="{1865592D-60C9-D34E-90F5-4B3E22F72976}" srcOrd="0" destOrd="2" presId="urn:microsoft.com/office/officeart/2005/8/layout/vList2"/>
    <dgm:cxn modelId="{592326EF-E065-7F4D-8C25-F415CE000FAB}" type="presParOf" srcId="{18F1159F-C318-E541-B4A9-E89C7FF2913D}" destId="{9D0BAFC5-D327-2A4E-BE4E-DB275A83E119}" srcOrd="0" destOrd="0" presId="urn:microsoft.com/office/officeart/2005/8/layout/vList2"/>
    <dgm:cxn modelId="{77C725FA-B902-E947-910A-7B682CA303BC}" type="presParOf" srcId="{18F1159F-C318-E541-B4A9-E89C7FF2913D}" destId="{6D9AE171-5D75-4F46-82C9-577148696EA9}" srcOrd="1" destOrd="0" presId="urn:microsoft.com/office/officeart/2005/8/layout/vList2"/>
    <dgm:cxn modelId="{90D3086F-5D54-784C-BEBC-3D2908319FA9}" type="presParOf" srcId="{18F1159F-C318-E541-B4A9-E89C7FF2913D}" destId="{87355732-FFEB-8947-9411-481750D84FEC}" srcOrd="2" destOrd="0" presId="urn:microsoft.com/office/officeart/2005/8/layout/vList2"/>
    <dgm:cxn modelId="{ABE6B9F1-E564-894B-A69D-C55634EE2343}" type="presParOf" srcId="{18F1159F-C318-E541-B4A9-E89C7FF2913D}" destId="{1865592D-60C9-D34E-90F5-4B3E22F7297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ABD8A4-E2CB-49B8-87BC-C03DED886FC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435628A-2DAE-4F5E-9ECA-4E73C7BD14CB}">
      <dgm:prSet/>
      <dgm:spPr/>
      <dgm:t>
        <a:bodyPr/>
        <a:lstStyle/>
        <a:p>
          <a:r>
            <a:rPr lang="en-US" dirty="0"/>
            <a:t>Functional</a:t>
          </a:r>
        </a:p>
      </dgm:t>
    </dgm:pt>
    <dgm:pt modelId="{7DB13A4E-A46E-4827-93E7-8FBDAC8F12E9}" type="parTrans" cxnId="{7178E322-6411-4DCC-9FFF-28808305728B}">
      <dgm:prSet/>
      <dgm:spPr/>
      <dgm:t>
        <a:bodyPr/>
        <a:lstStyle/>
        <a:p>
          <a:endParaRPr lang="en-US"/>
        </a:p>
      </dgm:t>
    </dgm:pt>
    <dgm:pt modelId="{2D8DED30-A0F7-453A-9EED-BBD6861A4F28}" type="sibTrans" cxnId="{7178E322-6411-4DCC-9FFF-28808305728B}">
      <dgm:prSet/>
      <dgm:spPr/>
      <dgm:t>
        <a:bodyPr/>
        <a:lstStyle/>
        <a:p>
          <a:endParaRPr lang="en-US"/>
        </a:p>
      </dgm:t>
    </dgm:pt>
    <dgm:pt modelId="{E10EBA17-1B9B-46CD-8032-FA833BD90083}">
      <dgm:prSet/>
      <dgm:spPr/>
      <dgm:t>
        <a:bodyPr/>
        <a:lstStyle/>
        <a:p>
          <a:r>
            <a:rPr lang="en-GB" dirty="0"/>
            <a:t>Visual Identification Activities</a:t>
          </a:r>
          <a:endParaRPr lang="en-US" dirty="0"/>
        </a:p>
      </dgm:t>
    </dgm:pt>
    <dgm:pt modelId="{77F86E71-6B57-45C0-9A2E-64475B31C83D}" type="parTrans" cxnId="{054F9119-F440-43E7-BF3C-C1232CF68877}">
      <dgm:prSet/>
      <dgm:spPr/>
      <dgm:t>
        <a:bodyPr/>
        <a:lstStyle/>
        <a:p>
          <a:endParaRPr lang="en-US"/>
        </a:p>
      </dgm:t>
    </dgm:pt>
    <dgm:pt modelId="{3FE7A037-176C-4542-82E3-6FA9923AD909}" type="sibTrans" cxnId="{054F9119-F440-43E7-BF3C-C1232CF68877}">
      <dgm:prSet/>
      <dgm:spPr/>
      <dgm:t>
        <a:bodyPr/>
        <a:lstStyle/>
        <a:p>
          <a:endParaRPr lang="en-US"/>
        </a:p>
      </dgm:t>
    </dgm:pt>
    <dgm:pt modelId="{76C752A8-BEC5-42EE-AE25-F0BCFF11654F}">
      <dgm:prSet/>
      <dgm:spPr/>
      <dgm:t>
        <a:bodyPr/>
        <a:lstStyle/>
        <a:p>
          <a:r>
            <a:rPr lang="en-US"/>
            <a:t>Non-Functional </a:t>
          </a:r>
        </a:p>
      </dgm:t>
    </dgm:pt>
    <dgm:pt modelId="{220270F5-E029-4225-A36B-0028FB541792}" type="parTrans" cxnId="{532E808E-B416-4383-9565-EA27E779CEE0}">
      <dgm:prSet/>
      <dgm:spPr/>
      <dgm:t>
        <a:bodyPr/>
        <a:lstStyle/>
        <a:p>
          <a:endParaRPr lang="en-US"/>
        </a:p>
      </dgm:t>
    </dgm:pt>
    <dgm:pt modelId="{BF54D7C3-59EF-49CE-8A67-475ECD638BB6}" type="sibTrans" cxnId="{532E808E-B416-4383-9565-EA27E779CEE0}">
      <dgm:prSet/>
      <dgm:spPr/>
      <dgm:t>
        <a:bodyPr/>
        <a:lstStyle/>
        <a:p>
          <a:endParaRPr lang="en-US"/>
        </a:p>
      </dgm:t>
    </dgm:pt>
    <dgm:pt modelId="{133177B3-9056-4FAB-BC8B-6CB7EBD086BC}">
      <dgm:prSet/>
      <dgm:spPr/>
      <dgm:t>
        <a:bodyPr/>
        <a:lstStyle/>
        <a:p>
          <a:r>
            <a:rPr lang="en-GB" dirty="0"/>
            <a:t>Reliability</a:t>
          </a:r>
          <a:endParaRPr lang="en-US" dirty="0"/>
        </a:p>
      </dgm:t>
    </dgm:pt>
    <dgm:pt modelId="{DD8DF7F7-8E74-4013-9F77-6B94192B9EB7}" type="parTrans" cxnId="{FAB37755-8D20-4F48-B24F-552A3E588B48}">
      <dgm:prSet/>
      <dgm:spPr/>
      <dgm:t>
        <a:bodyPr/>
        <a:lstStyle/>
        <a:p>
          <a:endParaRPr lang="en-US"/>
        </a:p>
      </dgm:t>
    </dgm:pt>
    <dgm:pt modelId="{037DCE0A-2CF8-4FD3-8D79-1E7DA36527FE}" type="sibTrans" cxnId="{FAB37755-8D20-4F48-B24F-552A3E588B48}">
      <dgm:prSet/>
      <dgm:spPr/>
      <dgm:t>
        <a:bodyPr/>
        <a:lstStyle/>
        <a:p>
          <a:endParaRPr lang="en-US"/>
        </a:p>
      </dgm:t>
    </dgm:pt>
    <dgm:pt modelId="{A05F3703-2837-6F4D-A931-50F8A271C6D3}">
      <dgm:prSet/>
      <dgm:spPr/>
      <dgm:t>
        <a:bodyPr/>
        <a:lstStyle/>
        <a:p>
          <a:r>
            <a:rPr lang="en-GB" dirty="0"/>
            <a:t>Visual Differentiation of objects</a:t>
          </a:r>
        </a:p>
      </dgm:t>
    </dgm:pt>
    <dgm:pt modelId="{9D758D44-41AD-BA42-8B50-322CA7AF6335}" type="parTrans" cxnId="{F961DAEC-6508-BA4E-9C70-046A17D9E39D}">
      <dgm:prSet/>
      <dgm:spPr/>
      <dgm:t>
        <a:bodyPr/>
        <a:lstStyle/>
        <a:p>
          <a:endParaRPr lang="en-GB"/>
        </a:p>
      </dgm:t>
    </dgm:pt>
    <dgm:pt modelId="{B4380266-AE7D-1745-8840-87A1EB775BE7}" type="sibTrans" cxnId="{F961DAEC-6508-BA4E-9C70-046A17D9E39D}">
      <dgm:prSet/>
      <dgm:spPr/>
      <dgm:t>
        <a:bodyPr/>
        <a:lstStyle/>
        <a:p>
          <a:endParaRPr lang="en-GB"/>
        </a:p>
      </dgm:t>
    </dgm:pt>
    <dgm:pt modelId="{BE5E4F4E-6A4B-AF46-BBB8-BD175D135E53}">
      <dgm:prSet/>
      <dgm:spPr/>
      <dgm:t>
        <a:bodyPr/>
        <a:lstStyle/>
        <a:p>
          <a:r>
            <a:rPr lang="en-GB" dirty="0"/>
            <a:t>Dynamic Difficulty Adjustment</a:t>
          </a:r>
          <a:endParaRPr lang="en-US" dirty="0"/>
        </a:p>
      </dgm:t>
    </dgm:pt>
    <dgm:pt modelId="{FE28F07C-6DDC-594F-BC96-959C1A682E01}" type="parTrans" cxnId="{05A976DE-6BBF-4542-8AB9-FA2EB0059CAA}">
      <dgm:prSet/>
      <dgm:spPr/>
      <dgm:t>
        <a:bodyPr/>
        <a:lstStyle/>
        <a:p>
          <a:endParaRPr lang="en-GB"/>
        </a:p>
      </dgm:t>
    </dgm:pt>
    <dgm:pt modelId="{66E65DC8-9D8A-7044-A5E1-165395A1A0B4}" type="sibTrans" cxnId="{05A976DE-6BBF-4542-8AB9-FA2EB0059CAA}">
      <dgm:prSet/>
      <dgm:spPr/>
      <dgm:t>
        <a:bodyPr/>
        <a:lstStyle/>
        <a:p>
          <a:endParaRPr lang="en-GB"/>
        </a:p>
      </dgm:t>
    </dgm:pt>
    <dgm:pt modelId="{2204A415-4203-A149-A3B8-3F366AB057DD}">
      <dgm:prSet/>
      <dgm:spPr/>
      <dgm:t>
        <a:bodyPr/>
        <a:lstStyle/>
        <a:p>
          <a:r>
            <a:rPr lang="en-GB"/>
            <a:t>Accessibility</a:t>
          </a:r>
          <a:endParaRPr lang="en-US" dirty="0"/>
        </a:p>
      </dgm:t>
    </dgm:pt>
    <dgm:pt modelId="{81543ED4-D90A-6F44-A835-175E97B84A79}" type="parTrans" cxnId="{2110B593-5FFA-3C40-AAC1-05B07C741085}">
      <dgm:prSet/>
      <dgm:spPr/>
      <dgm:t>
        <a:bodyPr/>
        <a:lstStyle/>
        <a:p>
          <a:endParaRPr lang="en-GB"/>
        </a:p>
      </dgm:t>
    </dgm:pt>
    <dgm:pt modelId="{2EC36041-8619-4F4A-A065-1D3DC4311299}" type="sibTrans" cxnId="{2110B593-5FFA-3C40-AAC1-05B07C741085}">
      <dgm:prSet/>
      <dgm:spPr/>
      <dgm:t>
        <a:bodyPr/>
        <a:lstStyle/>
        <a:p>
          <a:endParaRPr lang="en-GB"/>
        </a:p>
      </dgm:t>
    </dgm:pt>
    <dgm:pt modelId="{5E8101E5-7E14-8A40-8880-4C7D1CC72257}">
      <dgm:prSet/>
      <dgm:spPr/>
      <dgm:t>
        <a:bodyPr/>
        <a:lstStyle/>
        <a:p>
          <a:r>
            <a:rPr lang="en-GB" dirty="0"/>
            <a:t>Engagement</a:t>
          </a:r>
          <a:endParaRPr lang="en-US" dirty="0"/>
        </a:p>
      </dgm:t>
    </dgm:pt>
    <dgm:pt modelId="{AE94E1F6-91EC-E64C-A5CA-FAF29CCE040F}" type="parTrans" cxnId="{6F5609DE-9A48-4E43-87C2-E6DF100693FD}">
      <dgm:prSet/>
      <dgm:spPr/>
      <dgm:t>
        <a:bodyPr/>
        <a:lstStyle/>
        <a:p>
          <a:endParaRPr lang="en-GB"/>
        </a:p>
      </dgm:t>
    </dgm:pt>
    <dgm:pt modelId="{EAA45FFD-8E5A-3346-A574-66D207D918E7}" type="sibTrans" cxnId="{6F5609DE-9A48-4E43-87C2-E6DF100693FD}">
      <dgm:prSet/>
      <dgm:spPr/>
      <dgm:t>
        <a:bodyPr/>
        <a:lstStyle/>
        <a:p>
          <a:endParaRPr lang="en-GB"/>
        </a:p>
      </dgm:t>
    </dgm:pt>
    <dgm:pt modelId="{6FA04248-0FCE-7C40-A94A-BC3313BE1101}" type="pres">
      <dgm:prSet presAssocID="{A5ABD8A4-E2CB-49B8-87BC-C03DED886FC7}" presName="linear" presStyleCnt="0">
        <dgm:presLayoutVars>
          <dgm:animLvl val="lvl"/>
          <dgm:resizeHandles val="exact"/>
        </dgm:presLayoutVars>
      </dgm:prSet>
      <dgm:spPr/>
    </dgm:pt>
    <dgm:pt modelId="{4C08AE93-E47A-FB48-AF0C-69E334728E89}" type="pres">
      <dgm:prSet presAssocID="{1435628A-2DAE-4F5E-9ECA-4E73C7BD14CB}" presName="parentText" presStyleLbl="node1" presStyleIdx="0" presStyleCnt="2">
        <dgm:presLayoutVars>
          <dgm:chMax val="0"/>
          <dgm:bulletEnabled val="1"/>
        </dgm:presLayoutVars>
      </dgm:prSet>
      <dgm:spPr/>
    </dgm:pt>
    <dgm:pt modelId="{7908E007-D47C-0B46-9DB5-FEF55432739D}" type="pres">
      <dgm:prSet presAssocID="{1435628A-2DAE-4F5E-9ECA-4E73C7BD14CB}" presName="childText" presStyleLbl="revTx" presStyleIdx="0" presStyleCnt="2">
        <dgm:presLayoutVars>
          <dgm:bulletEnabled val="1"/>
        </dgm:presLayoutVars>
      </dgm:prSet>
      <dgm:spPr/>
    </dgm:pt>
    <dgm:pt modelId="{7C5A822B-E7ED-3242-96F5-1E2C23F41CA9}" type="pres">
      <dgm:prSet presAssocID="{76C752A8-BEC5-42EE-AE25-F0BCFF11654F}" presName="parentText" presStyleLbl="node1" presStyleIdx="1" presStyleCnt="2">
        <dgm:presLayoutVars>
          <dgm:chMax val="0"/>
          <dgm:bulletEnabled val="1"/>
        </dgm:presLayoutVars>
      </dgm:prSet>
      <dgm:spPr/>
    </dgm:pt>
    <dgm:pt modelId="{6D5425E7-99A0-D740-A5CE-FFFAAD54123A}" type="pres">
      <dgm:prSet presAssocID="{76C752A8-BEC5-42EE-AE25-F0BCFF11654F}" presName="childText" presStyleLbl="revTx" presStyleIdx="1" presStyleCnt="2">
        <dgm:presLayoutVars>
          <dgm:bulletEnabled val="1"/>
        </dgm:presLayoutVars>
      </dgm:prSet>
      <dgm:spPr/>
    </dgm:pt>
  </dgm:ptLst>
  <dgm:cxnLst>
    <dgm:cxn modelId="{082B6316-4FB9-114A-8282-865309C9DA6C}" type="presOf" srcId="{5E8101E5-7E14-8A40-8880-4C7D1CC72257}" destId="{6D5425E7-99A0-D740-A5CE-FFFAAD54123A}" srcOrd="0" destOrd="2" presId="urn:microsoft.com/office/officeart/2005/8/layout/vList2"/>
    <dgm:cxn modelId="{054F9119-F440-43E7-BF3C-C1232CF68877}" srcId="{1435628A-2DAE-4F5E-9ECA-4E73C7BD14CB}" destId="{E10EBA17-1B9B-46CD-8032-FA833BD90083}" srcOrd="0" destOrd="0" parTransId="{77F86E71-6B57-45C0-9A2E-64475B31C83D}" sibTransId="{3FE7A037-176C-4542-82E3-6FA9923AD909}"/>
    <dgm:cxn modelId="{7178E322-6411-4DCC-9FFF-28808305728B}" srcId="{A5ABD8A4-E2CB-49B8-87BC-C03DED886FC7}" destId="{1435628A-2DAE-4F5E-9ECA-4E73C7BD14CB}" srcOrd="0" destOrd="0" parTransId="{7DB13A4E-A46E-4827-93E7-8FBDAC8F12E9}" sibTransId="{2D8DED30-A0F7-453A-9EED-BBD6861A4F28}"/>
    <dgm:cxn modelId="{523DC532-B343-7D4D-953A-E76AD8802C91}" type="presOf" srcId="{133177B3-9056-4FAB-BC8B-6CB7EBD086BC}" destId="{6D5425E7-99A0-D740-A5CE-FFFAAD54123A}" srcOrd="0" destOrd="0" presId="urn:microsoft.com/office/officeart/2005/8/layout/vList2"/>
    <dgm:cxn modelId="{7CE06563-EF7E-9E49-873A-6C2B527B5FE9}" type="presOf" srcId="{E10EBA17-1B9B-46CD-8032-FA833BD90083}" destId="{7908E007-D47C-0B46-9DB5-FEF55432739D}" srcOrd="0" destOrd="0" presId="urn:microsoft.com/office/officeart/2005/8/layout/vList2"/>
    <dgm:cxn modelId="{FAB37755-8D20-4F48-B24F-552A3E588B48}" srcId="{76C752A8-BEC5-42EE-AE25-F0BCFF11654F}" destId="{133177B3-9056-4FAB-BC8B-6CB7EBD086BC}" srcOrd="0" destOrd="0" parTransId="{DD8DF7F7-8E74-4013-9F77-6B94192B9EB7}" sibTransId="{037DCE0A-2CF8-4FD3-8D79-1E7DA36527FE}"/>
    <dgm:cxn modelId="{6A733758-9F51-2149-A5DF-12857A169370}" type="presOf" srcId="{2204A415-4203-A149-A3B8-3F366AB057DD}" destId="{6D5425E7-99A0-D740-A5CE-FFFAAD54123A}" srcOrd="0" destOrd="1" presId="urn:microsoft.com/office/officeart/2005/8/layout/vList2"/>
    <dgm:cxn modelId="{532E808E-B416-4383-9565-EA27E779CEE0}" srcId="{A5ABD8A4-E2CB-49B8-87BC-C03DED886FC7}" destId="{76C752A8-BEC5-42EE-AE25-F0BCFF11654F}" srcOrd="1" destOrd="0" parTransId="{220270F5-E029-4225-A36B-0028FB541792}" sibTransId="{BF54D7C3-59EF-49CE-8A67-475ECD638BB6}"/>
    <dgm:cxn modelId="{2110B593-5FFA-3C40-AAC1-05B07C741085}" srcId="{76C752A8-BEC5-42EE-AE25-F0BCFF11654F}" destId="{2204A415-4203-A149-A3B8-3F366AB057DD}" srcOrd="1" destOrd="0" parTransId="{81543ED4-D90A-6F44-A835-175E97B84A79}" sibTransId="{2EC36041-8619-4F4A-A065-1D3DC4311299}"/>
    <dgm:cxn modelId="{EED61594-2C66-C34D-A453-D3817580DAC5}" type="presOf" srcId="{A5ABD8A4-E2CB-49B8-87BC-C03DED886FC7}" destId="{6FA04248-0FCE-7C40-A94A-BC3313BE1101}" srcOrd="0" destOrd="0" presId="urn:microsoft.com/office/officeart/2005/8/layout/vList2"/>
    <dgm:cxn modelId="{58378D9E-798F-0049-BC74-B8C2AE155507}" type="presOf" srcId="{1435628A-2DAE-4F5E-9ECA-4E73C7BD14CB}" destId="{4C08AE93-E47A-FB48-AF0C-69E334728E89}" srcOrd="0" destOrd="0" presId="urn:microsoft.com/office/officeart/2005/8/layout/vList2"/>
    <dgm:cxn modelId="{54E17BA3-DA5E-6041-9719-388572636D1B}" type="presOf" srcId="{BE5E4F4E-6A4B-AF46-BBB8-BD175D135E53}" destId="{7908E007-D47C-0B46-9DB5-FEF55432739D}" srcOrd="0" destOrd="2" presId="urn:microsoft.com/office/officeart/2005/8/layout/vList2"/>
    <dgm:cxn modelId="{F6FCDCB6-5839-7447-B975-B1631D4BFB7E}" type="presOf" srcId="{A05F3703-2837-6F4D-A931-50F8A271C6D3}" destId="{7908E007-D47C-0B46-9DB5-FEF55432739D}" srcOrd="0" destOrd="1" presId="urn:microsoft.com/office/officeart/2005/8/layout/vList2"/>
    <dgm:cxn modelId="{6F5609DE-9A48-4E43-87C2-E6DF100693FD}" srcId="{76C752A8-BEC5-42EE-AE25-F0BCFF11654F}" destId="{5E8101E5-7E14-8A40-8880-4C7D1CC72257}" srcOrd="2" destOrd="0" parTransId="{AE94E1F6-91EC-E64C-A5CA-FAF29CCE040F}" sibTransId="{EAA45FFD-8E5A-3346-A574-66D207D918E7}"/>
    <dgm:cxn modelId="{05A976DE-6BBF-4542-8AB9-FA2EB0059CAA}" srcId="{1435628A-2DAE-4F5E-9ECA-4E73C7BD14CB}" destId="{BE5E4F4E-6A4B-AF46-BBB8-BD175D135E53}" srcOrd="2" destOrd="0" parTransId="{FE28F07C-6DDC-594F-BC96-959C1A682E01}" sibTransId="{66E65DC8-9D8A-7044-A5E1-165395A1A0B4}"/>
    <dgm:cxn modelId="{7347E7E7-44CC-ED49-B497-E9B84F9BDB42}" type="presOf" srcId="{76C752A8-BEC5-42EE-AE25-F0BCFF11654F}" destId="{7C5A822B-E7ED-3242-96F5-1E2C23F41CA9}" srcOrd="0" destOrd="0" presId="urn:microsoft.com/office/officeart/2005/8/layout/vList2"/>
    <dgm:cxn modelId="{F961DAEC-6508-BA4E-9C70-046A17D9E39D}" srcId="{1435628A-2DAE-4F5E-9ECA-4E73C7BD14CB}" destId="{A05F3703-2837-6F4D-A931-50F8A271C6D3}" srcOrd="1" destOrd="0" parTransId="{9D758D44-41AD-BA42-8B50-322CA7AF6335}" sibTransId="{B4380266-AE7D-1745-8840-87A1EB775BE7}"/>
    <dgm:cxn modelId="{F130C7CC-755D-D14C-B1DE-0BBCC95C5635}" type="presParOf" srcId="{6FA04248-0FCE-7C40-A94A-BC3313BE1101}" destId="{4C08AE93-E47A-FB48-AF0C-69E334728E89}" srcOrd="0" destOrd="0" presId="urn:microsoft.com/office/officeart/2005/8/layout/vList2"/>
    <dgm:cxn modelId="{F41CB08A-78A5-714F-8A2B-519D40EBFB89}" type="presParOf" srcId="{6FA04248-0FCE-7C40-A94A-BC3313BE1101}" destId="{7908E007-D47C-0B46-9DB5-FEF55432739D}" srcOrd="1" destOrd="0" presId="urn:microsoft.com/office/officeart/2005/8/layout/vList2"/>
    <dgm:cxn modelId="{D2511E85-D9D9-1C42-814F-89F3FB3FD01B}" type="presParOf" srcId="{6FA04248-0FCE-7C40-A94A-BC3313BE1101}" destId="{7C5A822B-E7ED-3242-96F5-1E2C23F41CA9}" srcOrd="2" destOrd="0" presId="urn:microsoft.com/office/officeart/2005/8/layout/vList2"/>
    <dgm:cxn modelId="{98472951-D266-164A-87F5-D8E37F6B3587}" type="presParOf" srcId="{6FA04248-0FCE-7C40-A94A-BC3313BE1101}" destId="{6D5425E7-99A0-D740-A5CE-FFFAAD5412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749402-D02E-418B-9C0A-AA7714A7F834}" type="doc">
      <dgm:prSet loTypeId="urn:microsoft.com/office/officeart/2005/8/layout/vProcess5" loCatId="process" qsTypeId="urn:microsoft.com/office/officeart/2005/8/quickstyle/3d4" qsCatId="3D" csTypeId="urn:microsoft.com/office/officeart/2005/8/colors/accent1_5" csCatId="accent1" phldr="1"/>
      <dgm:spPr/>
      <dgm:t>
        <a:bodyPr/>
        <a:lstStyle/>
        <a:p>
          <a:endParaRPr lang="en-US"/>
        </a:p>
      </dgm:t>
    </dgm:pt>
    <dgm:pt modelId="{2F5D122E-94D8-4DAC-BD61-AA40D094AA26}">
      <dgm:prSet custT="1"/>
      <dgm:spPr/>
      <dgm:t>
        <a:bodyPr/>
        <a:lstStyle/>
        <a:p>
          <a:r>
            <a:rPr lang="en-GB" sz="2400" dirty="0"/>
            <a:t>How can interactive learning modules, combined with natural language processing (NLP) techniques, be effectively utilized to enhance the reading skills of children with dyslexia?</a:t>
          </a:r>
          <a:endParaRPr lang="en-US" sz="2400" dirty="0"/>
        </a:p>
      </dgm:t>
    </dgm:pt>
    <dgm:pt modelId="{5FB2A318-8451-4CDA-9914-4802846B6BE5}" type="sibTrans" cxnId="{F058C57B-18B6-4C6C-835A-B0A79DADD08B}">
      <dgm:prSet/>
      <dgm:spPr/>
      <dgm:t>
        <a:bodyPr/>
        <a:lstStyle/>
        <a:p>
          <a:endParaRPr lang="en-US"/>
        </a:p>
      </dgm:t>
    </dgm:pt>
    <dgm:pt modelId="{E567FB4B-2F61-4990-9104-75F1EA69ADB6}" type="parTrans" cxnId="{F058C57B-18B6-4C6C-835A-B0A79DADD08B}">
      <dgm:prSet/>
      <dgm:spPr/>
      <dgm:t>
        <a:bodyPr/>
        <a:lstStyle/>
        <a:p>
          <a:endParaRPr lang="en-US"/>
        </a:p>
      </dgm:t>
    </dgm:pt>
    <dgm:pt modelId="{42FBF902-36B2-C346-8144-B25E40E15BF3}" type="pres">
      <dgm:prSet presAssocID="{5E749402-D02E-418B-9C0A-AA7714A7F834}" presName="outerComposite" presStyleCnt="0">
        <dgm:presLayoutVars>
          <dgm:chMax val="5"/>
          <dgm:dir/>
          <dgm:resizeHandles val="exact"/>
        </dgm:presLayoutVars>
      </dgm:prSet>
      <dgm:spPr/>
    </dgm:pt>
    <dgm:pt modelId="{C20BE5C8-C2DD-CA48-9C39-A216FD4471ED}" type="pres">
      <dgm:prSet presAssocID="{5E749402-D02E-418B-9C0A-AA7714A7F834}" presName="dummyMaxCanvas" presStyleCnt="0">
        <dgm:presLayoutVars/>
      </dgm:prSet>
      <dgm:spPr/>
    </dgm:pt>
    <dgm:pt modelId="{A271EAF8-D6C7-424B-B396-6C8EF9658F42}" type="pres">
      <dgm:prSet presAssocID="{5E749402-D02E-418B-9C0A-AA7714A7F834}" presName="OneNode_1" presStyleLbl="node1" presStyleIdx="0" presStyleCnt="1" custLinFactNeighborX="0" custLinFactNeighborY="5718">
        <dgm:presLayoutVars>
          <dgm:bulletEnabled val="1"/>
        </dgm:presLayoutVars>
      </dgm:prSet>
      <dgm:spPr/>
    </dgm:pt>
  </dgm:ptLst>
  <dgm:cxnLst>
    <dgm:cxn modelId="{F058C57B-18B6-4C6C-835A-B0A79DADD08B}" srcId="{5E749402-D02E-418B-9C0A-AA7714A7F834}" destId="{2F5D122E-94D8-4DAC-BD61-AA40D094AA26}" srcOrd="0" destOrd="0" parTransId="{E567FB4B-2F61-4990-9104-75F1EA69ADB6}" sibTransId="{5FB2A318-8451-4CDA-9914-4802846B6BE5}"/>
    <dgm:cxn modelId="{A163C1D5-D257-C64D-8CAE-E5D5C4C5CF58}" type="presOf" srcId="{2F5D122E-94D8-4DAC-BD61-AA40D094AA26}" destId="{A271EAF8-D6C7-424B-B396-6C8EF9658F42}" srcOrd="0" destOrd="0" presId="urn:microsoft.com/office/officeart/2005/8/layout/vProcess5"/>
    <dgm:cxn modelId="{B8E830E0-8EFC-D343-9735-CF6F923843B5}" type="presOf" srcId="{5E749402-D02E-418B-9C0A-AA7714A7F834}" destId="{42FBF902-36B2-C346-8144-B25E40E15BF3}" srcOrd="0" destOrd="0" presId="urn:microsoft.com/office/officeart/2005/8/layout/vProcess5"/>
    <dgm:cxn modelId="{C13A4F97-8359-264F-9641-810BFA89A7EC}" type="presParOf" srcId="{42FBF902-36B2-C346-8144-B25E40E15BF3}" destId="{C20BE5C8-C2DD-CA48-9C39-A216FD4471ED}" srcOrd="0" destOrd="0" presId="urn:microsoft.com/office/officeart/2005/8/layout/vProcess5"/>
    <dgm:cxn modelId="{B1448704-EC91-C249-8D13-EB4AD1E0F58E}" type="presParOf" srcId="{42FBF902-36B2-C346-8144-B25E40E15BF3}" destId="{A271EAF8-D6C7-424B-B396-6C8EF9658F42}" srcOrd="1" destOrd="0" presId="urn:microsoft.com/office/officeart/2005/8/layout/v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D110A3-34FC-4A93-A5A5-EBA109418654}"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54EA0BF6-E9B4-40E1-93E1-DF5C0B2D42D7}">
      <dgm:prSet/>
      <dgm:spPr/>
      <dgm:t>
        <a:bodyPr/>
        <a:lstStyle/>
        <a:p>
          <a:r>
            <a:rPr lang="en-GB" b="1" i="0"/>
            <a:t>Main Objective:</a:t>
          </a:r>
          <a:r>
            <a:rPr lang="en-GB" b="0" i="0"/>
            <a:t> </a:t>
          </a:r>
          <a:endParaRPr lang="en-US"/>
        </a:p>
      </dgm:t>
    </dgm:pt>
    <dgm:pt modelId="{C0C5A7A0-4104-4B8C-AC3B-EF3BB9FF5BEC}" type="parTrans" cxnId="{0D93F0C5-24D4-4873-AD73-043F1D186408}">
      <dgm:prSet/>
      <dgm:spPr/>
      <dgm:t>
        <a:bodyPr/>
        <a:lstStyle/>
        <a:p>
          <a:endParaRPr lang="en-US"/>
        </a:p>
      </dgm:t>
    </dgm:pt>
    <dgm:pt modelId="{3B84BB50-A487-4D59-97A3-45914D312C47}" type="sibTrans" cxnId="{0D93F0C5-24D4-4873-AD73-043F1D186408}">
      <dgm:prSet/>
      <dgm:spPr/>
      <dgm:t>
        <a:bodyPr/>
        <a:lstStyle/>
        <a:p>
          <a:endParaRPr lang="en-US"/>
        </a:p>
      </dgm:t>
    </dgm:pt>
    <dgm:pt modelId="{90E2F9E1-C6AF-4071-ABE1-121DD0BED94E}">
      <dgm:prSet/>
      <dgm:spPr/>
      <dgm:t>
        <a:bodyPr/>
        <a:lstStyle/>
        <a:p>
          <a:r>
            <a:rPr lang="en-GB" b="0" i="0" dirty="0"/>
            <a:t>To design and develop a Reading Skills Enhancement Module that improves the reading abilities of children with dyslexia.</a:t>
          </a:r>
          <a:endParaRPr lang="en-US" dirty="0"/>
        </a:p>
      </dgm:t>
    </dgm:pt>
    <dgm:pt modelId="{7F83DC38-8473-4D96-9B3C-6C6A1B7D07FD}" type="parTrans" cxnId="{69BE54A8-051F-4AA6-9FD2-7294A0D5E536}">
      <dgm:prSet/>
      <dgm:spPr/>
      <dgm:t>
        <a:bodyPr/>
        <a:lstStyle/>
        <a:p>
          <a:endParaRPr lang="en-US"/>
        </a:p>
      </dgm:t>
    </dgm:pt>
    <dgm:pt modelId="{DC50305D-F59D-4D2C-AB03-F2033D242A60}" type="sibTrans" cxnId="{69BE54A8-051F-4AA6-9FD2-7294A0D5E536}">
      <dgm:prSet/>
      <dgm:spPr/>
      <dgm:t>
        <a:bodyPr/>
        <a:lstStyle/>
        <a:p>
          <a:endParaRPr lang="en-US"/>
        </a:p>
      </dgm:t>
    </dgm:pt>
    <dgm:pt modelId="{8069CB21-63C5-4C1C-98B7-E28122134EA1}">
      <dgm:prSet/>
      <dgm:spPr/>
      <dgm:t>
        <a:bodyPr/>
        <a:lstStyle/>
        <a:p>
          <a:r>
            <a:rPr lang="en-GB" b="1" i="0"/>
            <a:t>Sub-Objectives:</a:t>
          </a:r>
          <a:endParaRPr lang="en-US"/>
        </a:p>
      </dgm:t>
    </dgm:pt>
    <dgm:pt modelId="{A003DAAF-CD19-43D4-B8D0-070A7BA3326D}" type="parTrans" cxnId="{6C1FA68F-0675-4A16-9F18-29C43AD8F488}">
      <dgm:prSet/>
      <dgm:spPr/>
      <dgm:t>
        <a:bodyPr/>
        <a:lstStyle/>
        <a:p>
          <a:endParaRPr lang="en-US"/>
        </a:p>
      </dgm:t>
    </dgm:pt>
    <dgm:pt modelId="{81B32A48-5A5D-4DB4-A538-DCD7C732DBEF}" type="sibTrans" cxnId="{6C1FA68F-0675-4A16-9F18-29C43AD8F488}">
      <dgm:prSet/>
      <dgm:spPr/>
      <dgm:t>
        <a:bodyPr/>
        <a:lstStyle/>
        <a:p>
          <a:endParaRPr lang="en-US"/>
        </a:p>
      </dgm:t>
    </dgm:pt>
    <dgm:pt modelId="{EEACF6AD-AE1E-4BA4-A44E-A698229592ED}">
      <dgm:prSet custT="1"/>
      <dgm:spPr/>
      <dgm:t>
        <a:bodyPr/>
        <a:lstStyle/>
        <a:p>
          <a:r>
            <a:rPr lang="en-GB" sz="2800" b="0" i="0" kern="1200" dirty="0">
              <a:solidFill>
                <a:prstClr val="black">
                  <a:hueOff val="0"/>
                  <a:satOff val="0"/>
                  <a:lumOff val="0"/>
                  <a:alphaOff val="0"/>
                </a:prstClr>
              </a:solidFill>
              <a:latin typeface="Cambria"/>
              <a:ea typeface="+mn-ea"/>
              <a:cs typeface="+mn-cs"/>
            </a:rPr>
            <a:t>Phonological Awareness</a:t>
          </a:r>
          <a:endParaRPr lang="en-US" sz="2800" b="0" i="0" kern="1200" dirty="0">
            <a:solidFill>
              <a:prstClr val="black">
                <a:hueOff val="0"/>
                <a:satOff val="0"/>
                <a:lumOff val="0"/>
                <a:alphaOff val="0"/>
              </a:prstClr>
            </a:solidFill>
            <a:latin typeface="Cambria"/>
            <a:ea typeface="+mn-ea"/>
            <a:cs typeface="+mn-cs"/>
          </a:endParaRPr>
        </a:p>
      </dgm:t>
    </dgm:pt>
    <dgm:pt modelId="{EFAAB662-1EDF-4F37-8236-B8D65891A3EC}" type="parTrans" cxnId="{7AEE5286-1294-4A96-9E89-6B88E099045A}">
      <dgm:prSet/>
      <dgm:spPr/>
      <dgm:t>
        <a:bodyPr/>
        <a:lstStyle/>
        <a:p>
          <a:endParaRPr lang="en-US"/>
        </a:p>
      </dgm:t>
    </dgm:pt>
    <dgm:pt modelId="{13EE0739-F8DD-48CE-8F12-CC6F04D92327}" type="sibTrans" cxnId="{7AEE5286-1294-4A96-9E89-6B88E099045A}">
      <dgm:prSet/>
      <dgm:spPr/>
      <dgm:t>
        <a:bodyPr/>
        <a:lstStyle/>
        <a:p>
          <a:endParaRPr lang="en-US"/>
        </a:p>
      </dgm:t>
    </dgm:pt>
    <dgm:pt modelId="{95DA943B-2B0B-4CE8-8874-1CE5D61A923A}">
      <dgm:prSet custT="1"/>
      <dgm:spPr/>
      <dgm:t>
        <a:bodyPr/>
        <a:lstStyle/>
        <a:p>
          <a:r>
            <a:rPr lang="en-GB" sz="2800" b="0" i="0" kern="1200" dirty="0">
              <a:solidFill>
                <a:prstClr val="black">
                  <a:hueOff val="0"/>
                  <a:satOff val="0"/>
                  <a:lumOff val="0"/>
                  <a:alphaOff val="0"/>
                </a:prstClr>
              </a:solidFill>
              <a:latin typeface="Cambria"/>
              <a:ea typeface="+mn-ea"/>
              <a:cs typeface="+mn-cs"/>
            </a:rPr>
            <a:t>Decoding and Fluency</a:t>
          </a:r>
          <a:endParaRPr lang="en-US" sz="2800" b="0" i="0" kern="1200" dirty="0">
            <a:solidFill>
              <a:prstClr val="black">
                <a:hueOff val="0"/>
                <a:satOff val="0"/>
                <a:lumOff val="0"/>
                <a:alphaOff val="0"/>
              </a:prstClr>
            </a:solidFill>
            <a:latin typeface="Cambria"/>
            <a:ea typeface="+mn-ea"/>
            <a:cs typeface="+mn-cs"/>
          </a:endParaRPr>
        </a:p>
      </dgm:t>
    </dgm:pt>
    <dgm:pt modelId="{1688AB69-33BF-41E6-A835-0D75A31B8576}" type="parTrans" cxnId="{49ECEA15-B658-4C4C-AA5E-FDDC9E421556}">
      <dgm:prSet/>
      <dgm:spPr/>
      <dgm:t>
        <a:bodyPr/>
        <a:lstStyle/>
        <a:p>
          <a:endParaRPr lang="en-US"/>
        </a:p>
      </dgm:t>
    </dgm:pt>
    <dgm:pt modelId="{3B423D04-D5EA-4FDA-8409-D4AE7891AEB4}" type="sibTrans" cxnId="{49ECEA15-B658-4C4C-AA5E-FDDC9E421556}">
      <dgm:prSet/>
      <dgm:spPr/>
      <dgm:t>
        <a:bodyPr/>
        <a:lstStyle/>
        <a:p>
          <a:endParaRPr lang="en-US"/>
        </a:p>
      </dgm:t>
    </dgm:pt>
    <dgm:pt modelId="{5E5E3952-0D00-483E-B14C-DB756350571A}">
      <dgm:prSet custT="1"/>
      <dgm:spPr/>
      <dgm:t>
        <a:bodyPr/>
        <a:lstStyle/>
        <a:p>
          <a:r>
            <a:rPr lang="en-GB" sz="2800" b="0" i="0" kern="1200" dirty="0">
              <a:solidFill>
                <a:prstClr val="black">
                  <a:hueOff val="0"/>
                  <a:satOff val="0"/>
                  <a:lumOff val="0"/>
                  <a:alphaOff val="0"/>
                </a:prstClr>
              </a:solidFill>
              <a:latin typeface="Cambria"/>
              <a:ea typeface="+mn-ea"/>
              <a:cs typeface="+mn-cs"/>
            </a:rPr>
            <a:t>Reading Comprehension</a:t>
          </a:r>
          <a:endParaRPr lang="en-US" sz="2800" b="0" i="0" kern="1200" dirty="0">
            <a:solidFill>
              <a:prstClr val="black">
                <a:hueOff val="0"/>
                <a:satOff val="0"/>
                <a:lumOff val="0"/>
                <a:alphaOff val="0"/>
              </a:prstClr>
            </a:solidFill>
            <a:latin typeface="Cambria"/>
            <a:ea typeface="+mn-ea"/>
            <a:cs typeface="+mn-cs"/>
          </a:endParaRPr>
        </a:p>
      </dgm:t>
    </dgm:pt>
    <dgm:pt modelId="{41FBEDBA-F2A0-418B-B17F-8F4B5D5BEF06}" type="parTrans" cxnId="{F6CBFCAB-7E75-4C26-8B08-E02E8BFE6965}">
      <dgm:prSet/>
      <dgm:spPr/>
      <dgm:t>
        <a:bodyPr/>
        <a:lstStyle/>
        <a:p>
          <a:endParaRPr lang="en-US"/>
        </a:p>
      </dgm:t>
    </dgm:pt>
    <dgm:pt modelId="{E6336886-1EC6-415C-918D-6B73DA7657C3}" type="sibTrans" cxnId="{F6CBFCAB-7E75-4C26-8B08-E02E8BFE6965}">
      <dgm:prSet/>
      <dgm:spPr/>
      <dgm:t>
        <a:bodyPr/>
        <a:lstStyle/>
        <a:p>
          <a:endParaRPr lang="en-US"/>
        </a:p>
      </dgm:t>
    </dgm:pt>
    <dgm:pt modelId="{15FC2E4E-347E-4B36-8B70-A1AC61A11564}">
      <dgm:prSet custT="1"/>
      <dgm:spPr/>
      <dgm:t>
        <a:bodyPr/>
        <a:lstStyle/>
        <a:p>
          <a:r>
            <a:rPr lang="en-GB" sz="2800" b="0" i="0" kern="1200" dirty="0">
              <a:solidFill>
                <a:prstClr val="black">
                  <a:hueOff val="0"/>
                  <a:satOff val="0"/>
                  <a:lumOff val="0"/>
                  <a:alphaOff val="0"/>
                </a:prstClr>
              </a:solidFill>
              <a:latin typeface="Cambria"/>
              <a:ea typeface="+mn-ea"/>
              <a:cs typeface="+mn-cs"/>
            </a:rPr>
            <a:t>Reading Difficulties Reduction</a:t>
          </a:r>
          <a:endParaRPr lang="en-US" sz="2800" b="0" i="0" kern="1200" dirty="0">
            <a:solidFill>
              <a:prstClr val="black">
                <a:hueOff val="0"/>
                <a:satOff val="0"/>
                <a:lumOff val="0"/>
                <a:alphaOff val="0"/>
              </a:prstClr>
            </a:solidFill>
            <a:latin typeface="Cambria"/>
            <a:ea typeface="+mn-ea"/>
            <a:cs typeface="+mn-cs"/>
          </a:endParaRPr>
        </a:p>
      </dgm:t>
    </dgm:pt>
    <dgm:pt modelId="{27DD1988-32CC-4A85-B388-E221B6B03297}" type="parTrans" cxnId="{DADC8651-95D3-4E54-8B7D-94FEE04D4A73}">
      <dgm:prSet/>
      <dgm:spPr/>
      <dgm:t>
        <a:bodyPr/>
        <a:lstStyle/>
        <a:p>
          <a:endParaRPr lang="en-US"/>
        </a:p>
      </dgm:t>
    </dgm:pt>
    <dgm:pt modelId="{FEA2FE40-1B41-49AD-AAA3-798DE84FFC9D}" type="sibTrans" cxnId="{DADC8651-95D3-4E54-8B7D-94FEE04D4A73}">
      <dgm:prSet/>
      <dgm:spPr/>
      <dgm:t>
        <a:bodyPr/>
        <a:lstStyle/>
        <a:p>
          <a:endParaRPr lang="en-US"/>
        </a:p>
      </dgm:t>
    </dgm:pt>
    <dgm:pt modelId="{BDDED45A-AAB7-4F18-869D-80550690470C}">
      <dgm:prSet custT="1"/>
      <dgm:spPr/>
      <dgm:t>
        <a:bodyPr/>
        <a:lstStyle/>
        <a:p>
          <a:r>
            <a:rPr lang="en-GB" sz="2800" b="0" i="0" kern="1200" dirty="0">
              <a:solidFill>
                <a:prstClr val="black">
                  <a:hueOff val="0"/>
                  <a:satOff val="0"/>
                  <a:lumOff val="0"/>
                  <a:alphaOff val="0"/>
                </a:prstClr>
              </a:solidFill>
              <a:latin typeface="Cambria"/>
              <a:ea typeface="+mn-ea"/>
              <a:cs typeface="+mn-cs"/>
            </a:rPr>
            <a:t>Engagement and Motivation</a:t>
          </a:r>
          <a:endParaRPr lang="en-US" sz="2800" b="0" i="0" kern="1200" dirty="0">
            <a:solidFill>
              <a:prstClr val="black">
                <a:hueOff val="0"/>
                <a:satOff val="0"/>
                <a:lumOff val="0"/>
                <a:alphaOff val="0"/>
              </a:prstClr>
            </a:solidFill>
            <a:latin typeface="Cambria"/>
            <a:ea typeface="+mn-ea"/>
            <a:cs typeface="+mn-cs"/>
          </a:endParaRPr>
        </a:p>
      </dgm:t>
    </dgm:pt>
    <dgm:pt modelId="{67D696ED-427D-4E44-8E50-EC32FC75FAA7}" type="parTrans" cxnId="{3187836D-5AB8-4EFB-8E7F-FEF4DFCFE551}">
      <dgm:prSet/>
      <dgm:spPr/>
      <dgm:t>
        <a:bodyPr/>
        <a:lstStyle/>
        <a:p>
          <a:endParaRPr lang="en-US"/>
        </a:p>
      </dgm:t>
    </dgm:pt>
    <dgm:pt modelId="{AE7E3AD9-C699-47F0-BDEC-CB3A3BF8DF37}" type="sibTrans" cxnId="{3187836D-5AB8-4EFB-8E7F-FEF4DFCFE551}">
      <dgm:prSet/>
      <dgm:spPr/>
      <dgm:t>
        <a:bodyPr/>
        <a:lstStyle/>
        <a:p>
          <a:endParaRPr lang="en-US"/>
        </a:p>
      </dgm:t>
    </dgm:pt>
    <dgm:pt modelId="{C1537592-1AD3-9D45-89A5-701B11B2149C}" type="pres">
      <dgm:prSet presAssocID="{CCD110A3-34FC-4A93-A5A5-EBA109418654}" presName="linear" presStyleCnt="0">
        <dgm:presLayoutVars>
          <dgm:animLvl val="lvl"/>
          <dgm:resizeHandles val="exact"/>
        </dgm:presLayoutVars>
      </dgm:prSet>
      <dgm:spPr/>
    </dgm:pt>
    <dgm:pt modelId="{0C926BE0-32EF-034A-95D9-1D0467BBE23F}" type="pres">
      <dgm:prSet presAssocID="{54EA0BF6-E9B4-40E1-93E1-DF5C0B2D42D7}" presName="parentText" presStyleLbl="node1" presStyleIdx="0" presStyleCnt="2">
        <dgm:presLayoutVars>
          <dgm:chMax val="0"/>
          <dgm:bulletEnabled val="1"/>
        </dgm:presLayoutVars>
      </dgm:prSet>
      <dgm:spPr/>
    </dgm:pt>
    <dgm:pt modelId="{E5B2A808-9AC4-7B49-8EF0-8A150BD767EE}" type="pres">
      <dgm:prSet presAssocID="{54EA0BF6-E9B4-40E1-93E1-DF5C0B2D42D7}" presName="childText" presStyleLbl="revTx" presStyleIdx="0" presStyleCnt="2">
        <dgm:presLayoutVars>
          <dgm:bulletEnabled val="1"/>
        </dgm:presLayoutVars>
      </dgm:prSet>
      <dgm:spPr/>
    </dgm:pt>
    <dgm:pt modelId="{3E5532E4-1604-1447-917F-639DE9D5FB62}" type="pres">
      <dgm:prSet presAssocID="{8069CB21-63C5-4C1C-98B7-E28122134EA1}" presName="parentText" presStyleLbl="node1" presStyleIdx="1" presStyleCnt="2">
        <dgm:presLayoutVars>
          <dgm:chMax val="0"/>
          <dgm:bulletEnabled val="1"/>
        </dgm:presLayoutVars>
      </dgm:prSet>
      <dgm:spPr/>
    </dgm:pt>
    <dgm:pt modelId="{463B413C-7DAD-9F4F-8C26-0FEC1137A8AB}" type="pres">
      <dgm:prSet presAssocID="{8069CB21-63C5-4C1C-98B7-E28122134EA1}" presName="childText" presStyleLbl="revTx" presStyleIdx="1" presStyleCnt="2">
        <dgm:presLayoutVars>
          <dgm:bulletEnabled val="1"/>
        </dgm:presLayoutVars>
      </dgm:prSet>
      <dgm:spPr/>
    </dgm:pt>
  </dgm:ptLst>
  <dgm:cxnLst>
    <dgm:cxn modelId="{49ECEA15-B658-4C4C-AA5E-FDDC9E421556}" srcId="{8069CB21-63C5-4C1C-98B7-E28122134EA1}" destId="{95DA943B-2B0B-4CE8-8874-1CE5D61A923A}" srcOrd="1" destOrd="0" parTransId="{1688AB69-33BF-41E6-A835-0D75A31B8576}" sibTransId="{3B423D04-D5EA-4FDA-8409-D4AE7891AEB4}"/>
    <dgm:cxn modelId="{CB52C348-9011-0C42-B325-2C5C607B6DA6}" type="presOf" srcId="{CCD110A3-34FC-4A93-A5A5-EBA109418654}" destId="{C1537592-1AD3-9D45-89A5-701B11B2149C}" srcOrd="0" destOrd="0" presId="urn:microsoft.com/office/officeart/2005/8/layout/vList2"/>
    <dgm:cxn modelId="{3187836D-5AB8-4EFB-8E7F-FEF4DFCFE551}" srcId="{8069CB21-63C5-4C1C-98B7-E28122134EA1}" destId="{BDDED45A-AAB7-4F18-869D-80550690470C}" srcOrd="4" destOrd="0" parTransId="{67D696ED-427D-4E44-8E50-EC32FC75FAA7}" sibTransId="{AE7E3AD9-C699-47F0-BDEC-CB3A3BF8DF37}"/>
    <dgm:cxn modelId="{DADC8651-95D3-4E54-8B7D-94FEE04D4A73}" srcId="{8069CB21-63C5-4C1C-98B7-E28122134EA1}" destId="{15FC2E4E-347E-4B36-8B70-A1AC61A11564}" srcOrd="3" destOrd="0" parTransId="{27DD1988-32CC-4A85-B388-E221B6B03297}" sibTransId="{FEA2FE40-1B41-49AD-AAA3-798DE84FFC9D}"/>
    <dgm:cxn modelId="{7AEE5286-1294-4A96-9E89-6B88E099045A}" srcId="{8069CB21-63C5-4C1C-98B7-E28122134EA1}" destId="{EEACF6AD-AE1E-4BA4-A44E-A698229592ED}" srcOrd="0" destOrd="0" parTransId="{EFAAB662-1EDF-4F37-8236-B8D65891A3EC}" sibTransId="{13EE0739-F8DD-48CE-8F12-CC6F04D92327}"/>
    <dgm:cxn modelId="{388D8287-69E8-9641-8004-21AE246AAC6A}" type="presOf" srcId="{5E5E3952-0D00-483E-B14C-DB756350571A}" destId="{463B413C-7DAD-9F4F-8C26-0FEC1137A8AB}" srcOrd="0" destOrd="2" presId="urn:microsoft.com/office/officeart/2005/8/layout/vList2"/>
    <dgm:cxn modelId="{6C1FA68F-0675-4A16-9F18-29C43AD8F488}" srcId="{CCD110A3-34FC-4A93-A5A5-EBA109418654}" destId="{8069CB21-63C5-4C1C-98B7-E28122134EA1}" srcOrd="1" destOrd="0" parTransId="{A003DAAF-CD19-43D4-B8D0-070A7BA3326D}" sibTransId="{81B32A48-5A5D-4DB4-A538-DCD7C732DBEF}"/>
    <dgm:cxn modelId="{4A5EBA93-B5A9-554C-BE7F-2E1D7675713E}" type="presOf" srcId="{EEACF6AD-AE1E-4BA4-A44E-A698229592ED}" destId="{463B413C-7DAD-9F4F-8C26-0FEC1137A8AB}" srcOrd="0" destOrd="0" presId="urn:microsoft.com/office/officeart/2005/8/layout/vList2"/>
    <dgm:cxn modelId="{6C4D4C9C-106F-5D40-BF72-BCE504CF5CCF}" type="presOf" srcId="{15FC2E4E-347E-4B36-8B70-A1AC61A11564}" destId="{463B413C-7DAD-9F4F-8C26-0FEC1137A8AB}" srcOrd="0" destOrd="3" presId="urn:microsoft.com/office/officeart/2005/8/layout/vList2"/>
    <dgm:cxn modelId="{69BE54A8-051F-4AA6-9FD2-7294A0D5E536}" srcId="{54EA0BF6-E9B4-40E1-93E1-DF5C0B2D42D7}" destId="{90E2F9E1-C6AF-4071-ABE1-121DD0BED94E}" srcOrd="0" destOrd="0" parTransId="{7F83DC38-8473-4D96-9B3C-6C6A1B7D07FD}" sibTransId="{DC50305D-F59D-4D2C-AB03-F2033D242A60}"/>
    <dgm:cxn modelId="{F6CBFCAB-7E75-4C26-8B08-E02E8BFE6965}" srcId="{8069CB21-63C5-4C1C-98B7-E28122134EA1}" destId="{5E5E3952-0D00-483E-B14C-DB756350571A}" srcOrd="2" destOrd="0" parTransId="{41FBEDBA-F2A0-418B-B17F-8F4B5D5BEF06}" sibTransId="{E6336886-1EC6-415C-918D-6B73DA7657C3}"/>
    <dgm:cxn modelId="{0D93F0C5-24D4-4873-AD73-043F1D186408}" srcId="{CCD110A3-34FC-4A93-A5A5-EBA109418654}" destId="{54EA0BF6-E9B4-40E1-93E1-DF5C0B2D42D7}" srcOrd="0" destOrd="0" parTransId="{C0C5A7A0-4104-4B8C-AC3B-EF3BB9FF5BEC}" sibTransId="{3B84BB50-A487-4D59-97A3-45914D312C47}"/>
    <dgm:cxn modelId="{B20F18DC-0D80-8444-87E9-3D52256FE428}" type="presOf" srcId="{95DA943B-2B0B-4CE8-8874-1CE5D61A923A}" destId="{463B413C-7DAD-9F4F-8C26-0FEC1137A8AB}" srcOrd="0" destOrd="1" presId="urn:microsoft.com/office/officeart/2005/8/layout/vList2"/>
    <dgm:cxn modelId="{DAEC20DD-A4D3-3548-97ED-0A4E3567ECB4}" type="presOf" srcId="{90E2F9E1-C6AF-4071-ABE1-121DD0BED94E}" destId="{E5B2A808-9AC4-7B49-8EF0-8A150BD767EE}" srcOrd="0" destOrd="0" presId="urn:microsoft.com/office/officeart/2005/8/layout/vList2"/>
    <dgm:cxn modelId="{D77DB7DD-2BD7-5042-9399-0BBE1E0B093F}" type="presOf" srcId="{8069CB21-63C5-4C1C-98B7-E28122134EA1}" destId="{3E5532E4-1604-1447-917F-639DE9D5FB62}" srcOrd="0" destOrd="0" presId="urn:microsoft.com/office/officeart/2005/8/layout/vList2"/>
    <dgm:cxn modelId="{8CA3BCEF-9309-584C-ABAB-A59992671AA5}" type="presOf" srcId="{BDDED45A-AAB7-4F18-869D-80550690470C}" destId="{463B413C-7DAD-9F4F-8C26-0FEC1137A8AB}" srcOrd="0" destOrd="4" presId="urn:microsoft.com/office/officeart/2005/8/layout/vList2"/>
    <dgm:cxn modelId="{EEA6DDF1-EFB7-BF4F-81E7-1FD68812527A}" type="presOf" srcId="{54EA0BF6-E9B4-40E1-93E1-DF5C0B2D42D7}" destId="{0C926BE0-32EF-034A-95D9-1D0467BBE23F}" srcOrd="0" destOrd="0" presId="urn:microsoft.com/office/officeart/2005/8/layout/vList2"/>
    <dgm:cxn modelId="{973EF093-4144-9D4F-AB39-4B853DDA7F36}" type="presParOf" srcId="{C1537592-1AD3-9D45-89A5-701B11B2149C}" destId="{0C926BE0-32EF-034A-95D9-1D0467BBE23F}" srcOrd="0" destOrd="0" presId="urn:microsoft.com/office/officeart/2005/8/layout/vList2"/>
    <dgm:cxn modelId="{025B55DD-DEB6-0540-82B1-13F9EFBA3534}" type="presParOf" srcId="{C1537592-1AD3-9D45-89A5-701B11B2149C}" destId="{E5B2A808-9AC4-7B49-8EF0-8A150BD767EE}" srcOrd="1" destOrd="0" presId="urn:microsoft.com/office/officeart/2005/8/layout/vList2"/>
    <dgm:cxn modelId="{87145972-C17A-9B44-AA47-C09B7C75F5AC}" type="presParOf" srcId="{C1537592-1AD3-9D45-89A5-701B11B2149C}" destId="{3E5532E4-1604-1447-917F-639DE9D5FB62}" srcOrd="2" destOrd="0" presId="urn:microsoft.com/office/officeart/2005/8/layout/vList2"/>
    <dgm:cxn modelId="{FF35DD73-C2A4-0D45-A8B3-513A858B6AF7}" type="presParOf" srcId="{C1537592-1AD3-9D45-89A5-701B11B2149C}" destId="{463B413C-7DAD-9F4F-8C26-0FEC1137A8A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ABD8A4-E2CB-49B8-87BC-C03DED886FC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435628A-2DAE-4F5E-9ECA-4E73C7BD14CB}">
      <dgm:prSet/>
      <dgm:spPr/>
      <dgm:t>
        <a:bodyPr/>
        <a:lstStyle/>
        <a:p>
          <a:r>
            <a:rPr lang="en-US" dirty="0"/>
            <a:t>Functional</a:t>
          </a:r>
        </a:p>
      </dgm:t>
    </dgm:pt>
    <dgm:pt modelId="{7DB13A4E-A46E-4827-93E7-8FBDAC8F12E9}" type="parTrans" cxnId="{7178E322-6411-4DCC-9FFF-28808305728B}">
      <dgm:prSet/>
      <dgm:spPr/>
      <dgm:t>
        <a:bodyPr/>
        <a:lstStyle/>
        <a:p>
          <a:endParaRPr lang="en-US"/>
        </a:p>
      </dgm:t>
    </dgm:pt>
    <dgm:pt modelId="{2D8DED30-A0F7-453A-9EED-BBD6861A4F28}" type="sibTrans" cxnId="{7178E322-6411-4DCC-9FFF-28808305728B}">
      <dgm:prSet/>
      <dgm:spPr/>
      <dgm:t>
        <a:bodyPr/>
        <a:lstStyle/>
        <a:p>
          <a:endParaRPr lang="en-US"/>
        </a:p>
      </dgm:t>
    </dgm:pt>
    <dgm:pt modelId="{E10EBA17-1B9B-46CD-8032-FA833BD90083}">
      <dgm:prSet/>
      <dgm:spPr/>
      <dgm:t>
        <a:bodyPr/>
        <a:lstStyle/>
        <a:p>
          <a:r>
            <a:rPr lang="en-GB" dirty="0"/>
            <a:t>Interactive Learning Modules</a:t>
          </a:r>
          <a:endParaRPr lang="en-US" dirty="0"/>
        </a:p>
      </dgm:t>
    </dgm:pt>
    <dgm:pt modelId="{77F86E71-6B57-45C0-9A2E-64475B31C83D}" type="parTrans" cxnId="{054F9119-F440-43E7-BF3C-C1232CF68877}">
      <dgm:prSet/>
      <dgm:spPr/>
      <dgm:t>
        <a:bodyPr/>
        <a:lstStyle/>
        <a:p>
          <a:endParaRPr lang="en-US"/>
        </a:p>
      </dgm:t>
    </dgm:pt>
    <dgm:pt modelId="{3FE7A037-176C-4542-82E3-6FA9923AD909}" type="sibTrans" cxnId="{054F9119-F440-43E7-BF3C-C1232CF68877}">
      <dgm:prSet/>
      <dgm:spPr/>
      <dgm:t>
        <a:bodyPr/>
        <a:lstStyle/>
        <a:p>
          <a:endParaRPr lang="en-US"/>
        </a:p>
      </dgm:t>
    </dgm:pt>
    <dgm:pt modelId="{76C752A8-BEC5-42EE-AE25-F0BCFF11654F}">
      <dgm:prSet/>
      <dgm:spPr/>
      <dgm:t>
        <a:bodyPr/>
        <a:lstStyle/>
        <a:p>
          <a:r>
            <a:rPr lang="en-US" dirty="0"/>
            <a:t>Non-Functional </a:t>
          </a:r>
        </a:p>
      </dgm:t>
    </dgm:pt>
    <dgm:pt modelId="{220270F5-E029-4225-A36B-0028FB541792}" type="parTrans" cxnId="{532E808E-B416-4383-9565-EA27E779CEE0}">
      <dgm:prSet/>
      <dgm:spPr/>
      <dgm:t>
        <a:bodyPr/>
        <a:lstStyle/>
        <a:p>
          <a:endParaRPr lang="en-US"/>
        </a:p>
      </dgm:t>
    </dgm:pt>
    <dgm:pt modelId="{BF54D7C3-59EF-49CE-8A67-475ECD638BB6}" type="sibTrans" cxnId="{532E808E-B416-4383-9565-EA27E779CEE0}">
      <dgm:prSet/>
      <dgm:spPr/>
      <dgm:t>
        <a:bodyPr/>
        <a:lstStyle/>
        <a:p>
          <a:endParaRPr lang="en-US"/>
        </a:p>
      </dgm:t>
    </dgm:pt>
    <dgm:pt modelId="{133177B3-9056-4FAB-BC8B-6CB7EBD086BC}">
      <dgm:prSet/>
      <dgm:spPr/>
      <dgm:t>
        <a:bodyPr/>
        <a:lstStyle/>
        <a:p>
          <a:r>
            <a:rPr lang="en-GB" dirty="0"/>
            <a:t>Performance</a:t>
          </a:r>
          <a:endParaRPr lang="en-US" dirty="0"/>
        </a:p>
      </dgm:t>
    </dgm:pt>
    <dgm:pt modelId="{DD8DF7F7-8E74-4013-9F77-6B94192B9EB7}" type="parTrans" cxnId="{FAB37755-8D20-4F48-B24F-552A3E588B48}">
      <dgm:prSet/>
      <dgm:spPr/>
      <dgm:t>
        <a:bodyPr/>
        <a:lstStyle/>
        <a:p>
          <a:endParaRPr lang="en-US"/>
        </a:p>
      </dgm:t>
    </dgm:pt>
    <dgm:pt modelId="{037DCE0A-2CF8-4FD3-8D79-1E7DA36527FE}" type="sibTrans" cxnId="{FAB37755-8D20-4F48-B24F-552A3E588B48}">
      <dgm:prSet/>
      <dgm:spPr/>
      <dgm:t>
        <a:bodyPr/>
        <a:lstStyle/>
        <a:p>
          <a:endParaRPr lang="en-US"/>
        </a:p>
      </dgm:t>
    </dgm:pt>
    <dgm:pt modelId="{D7E8850B-1638-9344-847D-DE121FCCCAED}">
      <dgm:prSet/>
      <dgm:spPr/>
      <dgm:t>
        <a:bodyPr/>
        <a:lstStyle/>
        <a:p>
          <a:r>
            <a:rPr lang="en-GB" dirty="0"/>
            <a:t>Text-to-Speech and Word Highlighting</a:t>
          </a:r>
        </a:p>
      </dgm:t>
    </dgm:pt>
    <dgm:pt modelId="{8B799093-6187-0B40-8D8A-56C55521AB94}" type="parTrans" cxnId="{E65D51BF-3041-E842-928B-E3B83902CA02}">
      <dgm:prSet/>
      <dgm:spPr/>
      <dgm:t>
        <a:bodyPr/>
        <a:lstStyle/>
        <a:p>
          <a:endParaRPr lang="en-GB"/>
        </a:p>
      </dgm:t>
    </dgm:pt>
    <dgm:pt modelId="{7CC2F08E-91DF-E546-B17E-8C8E16447C98}" type="sibTrans" cxnId="{E65D51BF-3041-E842-928B-E3B83902CA02}">
      <dgm:prSet/>
      <dgm:spPr/>
      <dgm:t>
        <a:bodyPr/>
        <a:lstStyle/>
        <a:p>
          <a:endParaRPr lang="en-GB"/>
        </a:p>
      </dgm:t>
    </dgm:pt>
    <dgm:pt modelId="{D38AB2C9-F101-9E4A-B620-D0ADEA712788}">
      <dgm:prSet/>
      <dgm:spPr/>
      <dgm:t>
        <a:bodyPr/>
        <a:lstStyle/>
        <a:p>
          <a:r>
            <a:rPr lang="en-GB" dirty="0"/>
            <a:t>Personalized Reading Materials</a:t>
          </a:r>
        </a:p>
      </dgm:t>
    </dgm:pt>
    <dgm:pt modelId="{2FE40E27-B4F2-C348-A791-D745A1DFA302}" type="parTrans" cxnId="{5A80E5EE-FEFF-9141-B1B4-0B07C3E920E3}">
      <dgm:prSet/>
      <dgm:spPr/>
      <dgm:t>
        <a:bodyPr/>
        <a:lstStyle/>
        <a:p>
          <a:endParaRPr lang="en-GB"/>
        </a:p>
      </dgm:t>
    </dgm:pt>
    <dgm:pt modelId="{387AC4EC-92C9-1148-BEC1-EAFB7A58F7BC}" type="sibTrans" cxnId="{5A80E5EE-FEFF-9141-B1B4-0B07C3E920E3}">
      <dgm:prSet/>
      <dgm:spPr/>
      <dgm:t>
        <a:bodyPr/>
        <a:lstStyle/>
        <a:p>
          <a:endParaRPr lang="en-GB"/>
        </a:p>
      </dgm:t>
    </dgm:pt>
    <dgm:pt modelId="{0E529F3A-1C60-ED47-8456-7886F5556F09}">
      <dgm:prSet/>
      <dgm:spPr/>
      <dgm:t>
        <a:bodyPr/>
        <a:lstStyle/>
        <a:p>
          <a:r>
            <a:rPr lang="en-GB"/>
            <a:t>Scalability</a:t>
          </a:r>
          <a:endParaRPr lang="en-US" dirty="0"/>
        </a:p>
      </dgm:t>
    </dgm:pt>
    <dgm:pt modelId="{3D768095-206A-7B4E-A4FB-E093D7B27F2E}" type="parTrans" cxnId="{39014BD7-16FD-EE48-9058-0E6D9434C2D8}">
      <dgm:prSet/>
      <dgm:spPr/>
      <dgm:t>
        <a:bodyPr/>
        <a:lstStyle/>
        <a:p>
          <a:endParaRPr lang="en-GB"/>
        </a:p>
      </dgm:t>
    </dgm:pt>
    <dgm:pt modelId="{FC056B1E-5454-4643-AEAB-9488D87B2CDB}" type="sibTrans" cxnId="{39014BD7-16FD-EE48-9058-0E6D9434C2D8}">
      <dgm:prSet/>
      <dgm:spPr/>
      <dgm:t>
        <a:bodyPr/>
        <a:lstStyle/>
        <a:p>
          <a:endParaRPr lang="en-GB"/>
        </a:p>
      </dgm:t>
    </dgm:pt>
    <dgm:pt modelId="{0A304B6C-D8D4-7E43-8E79-9FB677457314}">
      <dgm:prSet/>
      <dgm:spPr/>
      <dgm:t>
        <a:bodyPr/>
        <a:lstStyle/>
        <a:p>
          <a:r>
            <a:rPr lang="en-GB"/>
            <a:t>Usability</a:t>
          </a:r>
          <a:endParaRPr lang="en-US" dirty="0"/>
        </a:p>
      </dgm:t>
    </dgm:pt>
    <dgm:pt modelId="{72AD6934-59BB-914F-A3CC-D41721F1E117}" type="parTrans" cxnId="{F749CAF5-1E4A-4540-86A4-CAE92D9D9135}">
      <dgm:prSet/>
      <dgm:spPr/>
      <dgm:t>
        <a:bodyPr/>
        <a:lstStyle/>
        <a:p>
          <a:endParaRPr lang="en-GB"/>
        </a:p>
      </dgm:t>
    </dgm:pt>
    <dgm:pt modelId="{377E6784-3600-B24F-ACE3-8BA0CCD5336F}" type="sibTrans" cxnId="{F749CAF5-1E4A-4540-86A4-CAE92D9D9135}">
      <dgm:prSet/>
      <dgm:spPr/>
      <dgm:t>
        <a:bodyPr/>
        <a:lstStyle/>
        <a:p>
          <a:endParaRPr lang="en-GB"/>
        </a:p>
      </dgm:t>
    </dgm:pt>
    <dgm:pt modelId="{6FA04248-0FCE-7C40-A94A-BC3313BE1101}" type="pres">
      <dgm:prSet presAssocID="{A5ABD8A4-E2CB-49B8-87BC-C03DED886FC7}" presName="linear" presStyleCnt="0">
        <dgm:presLayoutVars>
          <dgm:animLvl val="lvl"/>
          <dgm:resizeHandles val="exact"/>
        </dgm:presLayoutVars>
      </dgm:prSet>
      <dgm:spPr/>
    </dgm:pt>
    <dgm:pt modelId="{4C08AE93-E47A-FB48-AF0C-69E334728E89}" type="pres">
      <dgm:prSet presAssocID="{1435628A-2DAE-4F5E-9ECA-4E73C7BD14CB}" presName="parentText" presStyleLbl="node1" presStyleIdx="0" presStyleCnt="2">
        <dgm:presLayoutVars>
          <dgm:chMax val="0"/>
          <dgm:bulletEnabled val="1"/>
        </dgm:presLayoutVars>
      </dgm:prSet>
      <dgm:spPr/>
    </dgm:pt>
    <dgm:pt modelId="{7908E007-D47C-0B46-9DB5-FEF55432739D}" type="pres">
      <dgm:prSet presAssocID="{1435628A-2DAE-4F5E-9ECA-4E73C7BD14CB}" presName="childText" presStyleLbl="revTx" presStyleIdx="0" presStyleCnt="2">
        <dgm:presLayoutVars>
          <dgm:bulletEnabled val="1"/>
        </dgm:presLayoutVars>
      </dgm:prSet>
      <dgm:spPr/>
    </dgm:pt>
    <dgm:pt modelId="{7C5A822B-E7ED-3242-96F5-1E2C23F41CA9}" type="pres">
      <dgm:prSet presAssocID="{76C752A8-BEC5-42EE-AE25-F0BCFF11654F}" presName="parentText" presStyleLbl="node1" presStyleIdx="1" presStyleCnt="2">
        <dgm:presLayoutVars>
          <dgm:chMax val="0"/>
          <dgm:bulletEnabled val="1"/>
        </dgm:presLayoutVars>
      </dgm:prSet>
      <dgm:spPr/>
    </dgm:pt>
    <dgm:pt modelId="{6D5425E7-99A0-D740-A5CE-FFFAAD54123A}" type="pres">
      <dgm:prSet presAssocID="{76C752A8-BEC5-42EE-AE25-F0BCFF11654F}" presName="childText" presStyleLbl="revTx" presStyleIdx="1" presStyleCnt="2">
        <dgm:presLayoutVars>
          <dgm:bulletEnabled val="1"/>
        </dgm:presLayoutVars>
      </dgm:prSet>
      <dgm:spPr/>
    </dgm:pt>
  </dgm:ptLst>
  <dgm:cxnLst>
    <dgm:cxn modelId="{054F9119-F440-43E7-BF3C-C1232CF68877}" srcId="{1435628A-2DAE-4F5E-9ECA-4E73C7BD14CB}" destId="{E10EBA17-1B9B-46CD-8032-FA833BD90083}" srcOrd="0" destOrd="0" parTransId="{77F86E71-6B57-45C0-9A2E-64475B31C83D}" sibTransId="{3FE7A037-176C-4542-82E3-6FA9923AD909}"/>
    <dgm:cxn modelId="{7178E322-6411-4DCC-9FFF-28808305728B}" srcId="{A5ABD8A4-E2CB-49B8-87BC-C03DED886FC7}" destId="{1435628A-2DAE-4F5E-9ECA-4E73C7BD14CB}" srcOrd="0" destOrd="0" parTransId="{7DB13A4E-A46E-4827-93E7-8FBDAC8F12E9}" sibTransId="{2D8DED30-A0F7-453A-9EED-BBD6861A4F28}"/>
    <dgm:cxn modelId="{523DC532-B343-7D4D-953A-E76AD8802C91}" type="presOf" srcId="{133177B3-9056-4FAB-BC8B-6CB7EBD086BC}" destId="{6D5425E7-99A0-D740-A5CE-FFFAAD54123A}" srcOrd="0" destOrd="0" presId="urn:microsoft.com/office/officeart/2005/8/layout/vList2"/>
    <dgm:cxn modelId="{7CE06563-EF7E-9E49-873A-6C2B527B5FE9}" type="presOf" srcId="{E10EBA17-1B9B-46CD-8032-FA833BD90083}" destId="{7908E007-D47C-0B46-9DB5-FEF55432739D}" srcOrd="0" destOrd="0" presId="urn:microsoft.com/office/officeart/2005/8/layout/vList2"/>
    <dgm:cxn modelId="{FAB37755-8D20-4F48-B24F-552A3E588B48}" srcId="{76C752A8-BEC5-42EE-AE25-F0BCFF11654F}" destId="{133177B3-9056-4FAB-BC8B-6CB7EBD086BC}" srcOrd="0" destOrd="0" parTransId="{DD8DF7F7-8E74-4013-9F77-6B94192B9EB7}" sibTransId="{037DCE0A-2CF8-4FD3-8D79-1E7DA36527FE}"/>
    <dgm:cxn modelId="{C5B1327A-2788-8142-A9CA-D97F3FF2AD25}" type="presOf" srcId="{D38AB2C9-F101-9E4A-B620-D0ADEA712788}" destId="{7908E007-D47C-0B46-9DB5-FEF55432739D}" srcOrd="0" destOrd="2" presId="urn:microsoft.com/office/officeart/2005/8/layout/vList2"/>
    <dgm:cxn modelId="{532E808E-B416-4383-9565-EA27E779CEE0}" srcId="{A5ABD8A4-E2CB-49B8-87BC-C03DED886FC7}" destId="{76C752A8-BEC5-42EE-AE25-F0BCFF11654F}" srcOrd="1" destOrd="0" parTransId="{220270F5-E029-4225-A36B-0028FB541792}" sibTransId="{BF54D7C3-59EF-49CE-8A67-475ECD638BB6}"/>
    <dgm:cxn modelId="{EED61594-2C66-C34D-A453-D3817580DAC5}" type="presOf" srcId="{A5ABD8A4-E2CB-49B8-87BC-C03DED886FC7}" destId="{6FA04248-0FCE-7C40-A94A-BC3313BE1101}" srcOrd="0" destOrd="0" presId="urn:microsoft.com/office/officeart/2005/8/layout/vList2"/>
    <dgm:cxn modelId="{35C5729C-F967-6346-9D6D-F206F24DCA21}" type="presOf" srcId="{D7E8850B-1638-9344-847D-DE121FCCCAED}" destId="{7908E007-D47C-0B46-9DB5-FEF55432739D}" srcOrd="0" destOrd="1" presId="urn:microsoft.com/office/officeart/2005/8/layout/vList2"/>
    <dgm:cxn modelId="{58378D9E-798F-0049-BC74-B8C2AE155507}" type="presOf" srcId="{1435628A-2DAE-4F5E-9ECA-4E73C7BD14CB}" destId="{4C08AE93-E47A-FB48-AF0C-69E334728E89}" srcOrd="0" destOrd="0" presId="urn:microsoft.com/office/officeart/2005/8/layout/vList2"/>
    <dgm:cxn modelId="{E65D51BF-3041-E842-928B-E3B83902CA02}" srcId="{1435628A-2DAE-4F5E-9ECA-4E73C7BD14CB}" destId="{D7E8850B-1638-9344-847D-DE121FCCCAED}" srcOrd="1" destOrd="0" parTransId="{8B799093-6187-0B40-8D8A-56C55521AB94}" sibTransId="{7CC2F08E-91DF-E546-B17E-8C8E16447C98}"/>
    <dgm:cxn modelId="{39014BD7-16FD-EE48-9058-0E6D9434C2D8}" srcId="{76C752A8-BEC5-42EE-AE25-F0BCFF11654F}" destId="{0E529F3A-1C60-ED47-8456-7886F5556F09}" srcOrd="1" destOrd="0" parTransId="{3D768095-206A-7B4E-A4FB-E093D7B27F2E}" sibTransId="{FC056B1E-5454-4643-AEAB-9488D87B2CDB}"/>
    <dgm:cxn modelId="{1A9033DB-A901-0B47-ACC4-CA306A5D7F94}" type="presOf" srcId="{0A304B6C-D8D4-7E43-8E79-9FB677457314}" destId="{6D5425E7-99A0-D740-A5CE-FFFAAD54123A}" srcOrd="0" destOrd="2" presId="urn:microsoft.com/office/officeart/2005/8/layout/vList2"/>
    <dgm:cxn modelId="{5A99B5E5-CB84-3641-84B5-E42BB5D4C94C}" type="presOf" srcId="{0E529F3A-1C60-ED47-8456-7886F5556F09}" destId="{6D5425E7-99A0-D740-A5CE-FFFAAD54123A}" srcOrd="0" destOrd="1" presId="urn:microsoft.com/office/officeart/2005/8/layout/vList2"/>
    <dgm:cxn modelId="{7347E7E7-44CC-ED49-B497-E9B84F9BDB42}" type="presOf" srcId="{76C752A8-BEC5-42EE-AE25-F0BCFF11654F}" destId="{7C5A822B-E7ED-3242-96F5-1E2C23F41CA9}" srcOrd="0" destOrd="0" presId="urn:microsoft.com/office/officeart/2005/8/layout/vList2"/>
    <dgm:cxn modelId="{5A80E5EE-FEFF-9141-B1B4-0B07C3E920E3}" srcId="{1435628A-2DAE-4F5E-9ECA-4E73C7BD14CB}" destId="{D38AB2C9-F101-9E4A-B620-D0ADEA712788}" srcOrd="2" destOrd="0" parTransId="{2FE40E27-B4F2-C348-A791-D745A1DFA302}" sibTransId="{387AC4EC-92C9-1148-BEC1-EAFB7A58F7BC}"/>
    <dgm:cxn modelId="{F749CAF5-1E4A-4540-86A4-CAE92D9D9135}" srcId="{76C752A8-BEC5-42EE-AE25-F0BCFF11654F}" destId="{0A304B6C-D8D4-7E43-8E79-9FB677457314}" srcOrd="2" destOrd="0" parTransId="{72AD6934-59BB-914F-A3CC-D41721F1E117}" sibTransId="{377E6784-3600-B24F-ACE3-8BA0CCD5336F}"/>
    <dgm:cxn modelId="{F130C7CC-755D-D14C-B1DE-0BBCC95C5635}" type="presParOf" srcId="{6FA04248-0FCE-7C40-A94A-BC3313BE1101}" destId="{4C08AE93-E47A-FB48-AF0C-69E334728E89}" srcOrd="0" destOrd="0" presId="urn:microsoft.com/office/officeart/2005/8/layout/vList2"/>
    <dgm:cxn modelId="{F41CB08A-78A5-714F-8A2B-519D40EBFB89}" type="presParOf" srcId="{6FA04248-0FCE-7C40-A94A-BC3313BE1101}" destId="{7908E007-D47C-0B46-9DB5-FEF55432739D}" srcOrd="1" destOrd="0" presId="urn:microsoft.com/office/officeart/2005/8/layout/vList2"/>
    <dgm:cxn modelId="{D2511E85-D9D9-1C42-814F-89F3FB3FD01B}" type="presParOf" srcId="{6FA04248-0FCE-7C40-A94A-BC3313BE1101}" destId="{7C5A822B-E7ED-3242-96F5-1E2C23F41CA9}" srcOrd="2" destOrd="0" presId="urn:microsoft.com/office/officeart/2005/8/layout/vList2"/>
    <dgm:cxn modelId="{98472951-D266-164A-87F5-D8E37F6B3587}" type="presParOf" srcId="{6FA04248-0FCE-7C40-A94A-BC3313BE1101}" destId="{6D5425E7-99A0-D740-A5CE-FFFAAD5412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207ED0-6D77-47F4-926E-9AF90B77D62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C31A02A-1CA1-4958-AC74-29C2333B6082}">
      <dgm:prSet custT="1"/>
      <dgm:spPr/>
      <dgm:t>
        <a:bodyPr/>
        <a:lstStyle/>
        <a:p>
          <a:pPr>
            <a:lnSpc>
              <a:spcPct val="100000"/>
            </a:lnSpc>
          </a:pPr>
          <a:r>
            <a:rPr lang="en-GB" sz="2000" dirty="0"/>
            <a:t>How can machine learning techniques be employed to develop adaptive memory training exercises that effectively enhance the short-term memory of children with dyslexia?</a:t>
          </a:r>
          <a:endParaRPr lang="en-US" sz="2000" dirty="0"/>
        </a:p>
      </dgm:t>
    </dgm:pt>
    <dgm:pt modelId="{DA4AF40B-9A9D-48CE-9360-F7FF2C26F069}" type="parTrans" cxnId="{5FC759A1-C574-435A-BA35-8207F4275603}">
      <dgm:prSet/>
      <dgm:spPr/>
      <dgm:t>
        <a:bodyPr/>
        <a:lstStyle/>
        <a:p>
          <a:endParaRPr lang="en-US"/>
        </a:p>
      </dgm:t>
    </dgm:pt>
    <dgm:pt modelId="{CCC3BAAC-7EC0-4895-ADA3-9C9298B522DD}" type="sibTrans" cxnId="{5FC759A1-C574-435A-BA35-8207F4275603}">
      <dgm:prSet/>
      <dgm:spPr/>
      <dgm:t>
        <a:bodyPr/>
        <a:lstStyle/>
        <a:p>
          <a:endParaRPr lang="en-US"/>
        </a:p>
      </dgm:t>
    </dgm:pt>
    <dgm:pt modelId="{64916E5E-A8F0-47C2-B644-B64BB5C9CBD8}" type="pres">
      <dgm:prSet presAssocID="{B9207ED0-6D77-47F4-926E-9AF90B77D624}" presName="root" presStyleCnt="0">
        <dgm:presLayoutVars>
          <dgm:dir/>
          <dgm:resizeHandles val="exact"/>
        </dgm:presLayoutVars>
      </dgm:prSet>
      <dgm:spPr/>
    </dgm:pt>
    <dgm:pt modelId="{1AACDA72-1A92-4252-90A4-1C379D5D447E}" type="pres">
      <dgm:prSet presAssocID="{8C31A02A-1CA1-4958-AC74-29C2333B6082}" presName="compNode" presStyleCnt="0"/>
      <dgm:spPr/>
    </dgm:pt>
    <dgm:pt modelId="{DDE2588E-0424-4C3E-992A-96149EF474C2}" type="pres">
      <dgm:prSet presAssocID="{8C31A02A-1CA1-4958-AC74-29C2333B6082}" presName="bgRect" presStyleLbl="bgShp" presStyleIdx="0" presStyleCnt="1"/>
      <dgm:spPr/>
    </dgm:pt>
    <dgm:pt modelId="{8576F81C-2B04-4456-93B1-CB775313C81A}" type="pres">
      <dgm:prSet presAssocID="{8C31A02A-1CA1-4958-AC74-29C2333B608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6FA5940F-D4A3-4CD8-913D-99F097A38827}" type="pres">
      <dgm:prSet presAssocID="{8C31A02A-1CA1-4958-AC74-29C2333B6082}" presName="spaceRect" presStyleCnt="0"/>
      <dgm:spPr/>
    </dgm:pt>
    <dgm:pt modelId="{027DFDBB-FA92-4A23-801B-F85A364C019A}" type="pres">
      <dgm:prSet presAssocID="{8C31A02A-1CA1-4958-AC74-29C2333B6082}" presName="parTx" presStyleLbl="revTx" presStyleIdx="0" presStyleCnt="1">
        <dgm:presLayoutVars>
          <dgm:chMax val="0"/>
          <dgm:chPref val="0"/>
        </dgm:presLayoutVars>
      </dgm:prSet>
      <dgm:spPr/>
    </dgm:pt>
  </dgm:ptLst>
  <dgm:cxnLst>
    <dgm:cxn modelId="{A1BB286F-7CB5-4C33-8EC6-0DF448F60A6D}" type="presOf" srcId="{B9207ED0-6D77-47F4-926E-9AF90B77D624}" destId="{64916E5E-A8F0-47C2-B644-B64BB5C9CBD8}" srcOrd="0" destOrd="0" presId="urn:microsoft.com/office/officeart/2018/2/layout/IconVerticalSolidList"/>
    <dgm:cxn modelId="{5FC759A1-C574-435A-BA35-8207F4275603}" srcId="{B9207ED0-6D77-47F4-926E-9AF90B77D624}" destId="{8C31A02A-1CA1-4958-AC74-29C2333B6082}" srcOrd="0" destOrd="0" parTransId="{DA4AF40B-9A9D-48CE-9360-F7FF2C26F069}" sibTransId="{CCC3BAAC-7EC0-4895-ADA3-9C9298B522DD}"/>
    <dgm:cxn modelId="{266842C5-03E6-4335-9502-63C02F8FB78A}" type="presOf" srcId="{8C31A02A-1CA1-4958-AC74-29C2333B6082}" destId="{027DFDBB-FA92-4A23-801B-F85A364C019A}" srcOrd="0" destOrd="0" presId="urn:microsoft.com/office/officeart/2018/2/layout/IconVerticalSolidList"/>
    <dgm:cxn modelId="{13D33728-3FB2-481C-B881-5CA741B99AB5}" type="presParOf" srcId="{64916E5E-A8F0-47C2-B644-B64BB5C9CBD8}" destId="{1AACDA72-1A92-4252-90A4-1C379D5D447E}" srcOrd="0" destOrd="0" presId="urn:microsoft.com/office/officeart/2018/2/layout/IconVerticalSolidList"/>
    <dgm:cxn modelId="{8C39B4F5-9A74-493B-8240-9D3E02E1E1AB}" type="presParOf" srcId="{1AACDA72-1A92-4252-90A4-1C379D5D447E}" destId="{DDE2588E-0424-4C3E-992A-96149EF474C2}" srcOrd="0" destOrd="0" presId="urn:microsoft.com/office/officeart/2018/2/layout/IconVerticalSolidList"/>
    <dgm:cxn modelId="{C6CC50A0-1AF2-44FE-9778-06C5FC1A7FCD}" type="presParOf" srcId="{1AACDA72-1A92-4252-90A4-1C379D5D447E}" destId="{8576F81C-2B04-4456-93B1-CB775313C81A}" srcOrd="1" destOrd="0" presId="urn:microsoft.com/office/officeart/2018/2/layout/IconVerticalSolidList"/>
    <dgm:cxn modelId="{1DDAC195-58D8-45F2-BE51-AC34A11DADCD}" type="presParOf" srcId="{1AACDA72-1A92-4252-90A4-1C379D5D447E}" destId="{6FA5940F-D4A3-4CD8-913D-99F097A38827}" srcOrd="2" destOrd="0" presId="urn:microsoft.com/office/officeart/2018/2/layout/IconVerticalSolidList"/>
    <dgm:cxn modelId="{35F05184-DB0A-4E12-BC0F-A04E44B652BE}" type="presParOf" srcId="{1AACDA72-1A92-4252-90A4-1C379D5D447E}" destId="{027DFDBB-FA92-4A23-801B-F85A364C01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826672-C3D4-4EAB-B32F-EAC49CA103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CBC42A53-11F0-40E3-866B-9E549EF1119D}">
      <dgm:prSet/>
      <dgm:spPr/>
      <dgm:t>
        <a:bodyPr/>
        <a:lstStyle/>
        <a:p>
          <a:r>
            <a:rPr lang="en-GB" b="1" i="0"/>
            <a:t>Main Objective:</a:t>
          </a:r>
          <a:r>
            <a:rPr lang="en-GB" b="0" i="0"/>
            <a:t> </a:t>
          </a:r>
          <a:endParaRPr lang="en-US"/>
        </a:p>
      </dgm:t>
    </dgm:pt>
    <dgm:pt modelId="{FB813BA6-91DD-4506-99DC-E63A2078DEDA}" type="parTrans" cxnId="{4BBFE686-0A65-494B-9657-AB72B525E7CD}">
      <dgm:prSet/>
      <dgm:spPr/>
      <dgm:t>
        <a:bodyPr/>
        <a:lstStyle/>
        <a:p>
          <a:endParaRPr lang="en-US"/>
        </a:p>
      </dgm:t>
    </dgm:pt>
    <dgm:pt modelId="{28F820D9-B257-40FD-87A7-70B7C44B3AED}" type="sibTrans" cxnId="{4BBFE686-0A65-494B-9657-AB72B525E7CD}">
      <dgm:prSet/>
      <dgm:spPr/>
      <dgm:t>
        <a:bodyPr/>
        <a:lstStyle/>
        <a:p>
          <a:endParaRPr lang="en-US"/>
        </a:p>
      </dgm:t>
    </dgm:pt>
    <dgm:pt modelId="{B6C77B3E-D3EB-4188-88DB-97372EC96D84}">
      <dgm:prSet/>
      <dgm:spPr/>
      <dgm:t>
        <a:bodyPr/>
        <a:lstStyle/>
        <a:p>
          <a:r>
            <a:rPr lang="en-GB" b="0" i="0" dirty="0"/>
            <a:t>To design and develop a Short-term Memory Enhancement Module that improves the short-term memory skills of children with dyslexia.</a:t>
          </a:r>
          <a:endParaRPr lang="en-US" dirty="0"/>
        </a:p>
      </dgm:t>
    </dgm:pt>
    <dgm:pt modelId="{DE664C7E-6716-446B-AE58-037907353486}" type="parTrans" cxnId="{83E36C7E-C6A7-4212-9891-F9A1C3D1B91B}">
      <dgm:prSet/>
      <dgm:spPr/>
      <dgm:t>
        <a:bodyPr/>
        <a:lstStyle/>
        <a:p>
          <a:endParaRPr lang="en-US"/>
        </a:p>
      </dgm:t>
    </dgm:pt>
    <dgm:pt modelId="{F8ACA818-B7AF-417C-BD17-BD26E625BFDC}" type="sibTrans" cxnId="{83E36C7E-C6A7-4212-9891-F9A1C3D1B91B}">
      <dgm:prSet/>
      <dgm:spPr/>
      <dgm:t>
        <a:bodyPr/>
        <a:lstStyle/>
        <a:p>
          <a:endParaRPr lang="en-US"/>
        </a:p>
      </dgm:t>
    </dgm:pt>
    <dgm:pt modelId="{7CF5F4FD-17E4-4786-B3FF-679DD9B44093}">
      <dgm:prSet/>
      <dgm:spPr/>
      <dgm:t>
        <a:bodyPr/>
        <a:lstStyle/>
        <a:p>
          <a:r>
            <a:rPr lang="en-GB" b="1" i="0"/>
            <a:t>Sub-Objectives:</a:t>
          </a:r>
          <a:endParaRPr lang="en-US"/>
        </a:p>
      </dgm:t>
    </dgm:pt>
    <dgm:pt modelId="{CAD4EC6C-8619-4F4E-AACB-104971A7AF5D}" type="parTrans" cxnId="{908CE253-89B3-4905-B86C-575A5C3C0D17}">
      <dgm:prSet/>
      <dgm:spPr/>
      <dgm:t>
        <a:bodyPr/>
        <a:lstStyle/>
        <a:p>
          <a:endParaRPr lang="en-US"/>
        </a:p>
      </dgm:t>
    </dgm:pt>
    <dgm:pt modelId="{D713FE62-6498-4428-8762-9E89233DD6D8}" type="sibTrans" cxnId="{908CE253-89B3-4905-B86C-575A5C3C0D17}">
      <dgm:prSet/>
      <dgm:spPr/>
      <dgm:t>
        <a:bodyPr/>
        <a:lstStyle/>
        <a:p>
          <a:endParaRPr lang="en-US"/>
        </a:p>
      </dgm:t>
    </dgm:pt>
    <dgm:pt modelId="{B422A97F-69DA-4C71-8863-6D83CCC446DC}">
      <dgm:prSet/>
      <dgm:spPr/>
      <dgm:t>
        <a:bodyPr/>
        <a:lstStyle/>
        <a:p>
          <a:r>
            <a:rPr lang="en-GB" b="1" i="0"/>
            <a:t>Enhance Short-term Memory</a:t>
          </a:r>
          <a:endParaRPr lang="en-US"/>
        </a:p>
      </dgm:t>
    </dgm:pt>
    <dgm:pt modelId="{AC113A02-FC1B-4809-A8FD-2C2023F54232}" type="parTrans" cxnId="{56060B31-3A5B-4712-BDC5-4CBAE66C44D9}">
      <dgm:prSet/>
      <dgm:spPr/>
      <dgm:t>
        <a:bodyPr/>
        <a:lstStyle/>
        <a:p>
          <a:endParaRPr lang="en-US"/>
        </a:p>
      </dgm:t>
    </dgm:pt>
    <dgm:pt modelId="{8823B5E0-42E7-4ABC-8D66-55CBB6FCF392}" type="sibTrans" cxnId="{56060B31-3A5B-4712-BDC5-4CBAE66C44D9}">
      <dgm:prSet/>
      <dgm:spPr/>
      <dgm:t>
        <a:bodyPr/>
        <a:lstStyle/>
        <a:p>
          <a:endParaRPr lang="en-US"/>
        </a:p>
      </dgm:t>
    </dgm:pt>
    <dgm:pt modelId="{382B9F10-1FE8-4C28-B49B-843F140A762D}">
      <dgm:prSet/>
      <dgm:spPr/>
      <dgm:t>
        <a:bodyPr/>
        <a:lstStyle/>
        <a:p>
          <a:r>
            <a:rPr lang="en-GB" b="1" i="0" dirty="0"/>
            <a:t>Improve Working Memory</a:t>
          </a:r>
          <a:endParaRPr lang="en-US" dirty="0"/>
        </a:p>
      </dgm:t>
    </dgm:pt>
    <dgm:pt modelId="{C3F2554A-AC26-4981-9E57-80C956221609}" type="parTrans" cxnId="{FAB27C4D-F9BE-4601-A041-332A6C9293D1}">
      <dgm:prSet/>
      <dgm:spPr/>
      <dgm:t>
        <a:bodyPr/>
        <a:lstStyle/>
        <a:p>
          <a:endParaRPr lang="en-US"/>
        </a:p>
      </dgm:t>
    </dgm:pt>
    <dgm:pt modelId="{23969F65-9CA6-450D-B86B-C3D492CA97F6}" type="sibTrans" cxnId="{FAB27C4D-F9BE-4601-A041-332A6C9293D1}">
      <dgm:prSet/>
      <dgm:spPr/>
      <dgm:t>
        <a:bodyPr/>
        <a:lstStyle/>
        <a:p>
          <a:endParaRPr lang="en-US"/>
        </a:p>
      </dgm:t>
    </dgm:pt>
    <dgm:pt modelId="{218402D6-098D-4E38-8D57-68DA8DEBD608}">
      <dgm:prSet/>
      <dgm:spPr/>
      <dgm:t>
        <a:bodyPr/>
        <a:lstStyle/>
        <a:p>
          <a:r>
            <a:rPr lang="en-GB" b="1" i="0"/>
            <a:t>Increase Memory Capacity</a:t>
          </a:r>
          <a:endParaRPr lang="en-US"/>
        </a:p>
      </dgm:t>
    </dgm:pt>
    <dgm:pt modelId="{FB12AC3E-6D87-428B-A121-57F0F3714310}" type="parTrans" cxnId="{45F4CE78-FDF7-45FF-9077-0AA653C6E127}">
      <dgm:prSet/>
      <dgm:spPr/>
      <dgm:t>
        <a:bodyPr/>
        <a:lstStyle/>
        <a:p>
          <a:endParaRPr lang="en-US"/>
        </a:p>
      </dgm:t>
    </dgm:pt>
    <dgm:pt modelId="{9934F660-81E4-4762-B089-83D50F75BB8A}" type="sibTrans" cxnId="{45F4CE78-FDF7-45FF-9077-0AA653C6E127}">
      <dgm:prSet/>
      <dgm:spPr/>
      <dgm:t>
        <a:bodyPr/>
        <a:lstStyle/>
        <a:p>
          <a:endParaRPr lang="en-US"/>
        </a:p>
      </dgm:t>
    </dgm:pt>
    <dgm:pt modelId="{B3DEAF97-9C52-3F44-9CAA-F13667E8A1D5}" type="pres">
      <dgm:prSet presAssocID="{71826672-C3D4-4EAB-B32F-EAC49CA1036C}" presName="linear" presStyleCnt="0">
        <dgm:presLayoutVars>
          <dgm:dir/>
          <dgm:animLvl val="lvl"/>
          <dgm:resizeHandles val="exact"/>
        </dgm:presLayoutVars>
      </dgm:prSet>
      <dgm:spPr/>
    </dgm:pt>
    <dgm:pt modelId="{854C5DDF-B3FD-C648-B6C2-D529DD073617}" type="pres">
      <dgm:prSet presAssocID="{CBC42A53-11F0-40E3-866B-9E549EF1119D}" presName="parentLin" presStyleCnt="0"/>
      <dgm:spPr/>
    </dgm:pt>
    <dgm:pt modelId="{1919EC79-4920-6347-945C-C1B414B3370B}" type="pres">
      <dgm:prSet presAssocID="{CBC42A53-11F0-40E3-866B-9E549EF1119D}" presName="parentLeftMargin" presStyleLbl="node1" presStyleIdx="0" presStyleCnt="2"/>
      <dgm:spPr/>
    </dgm:pt>
    <dgm:pt modelId="{31928506-8AFC-2148-94D5-8F3A524B7C7A}" type="pres">
      <dgm:prSet presAssocID="{CBC42A53-11F0-40E3-866B-9E549EF1119D}" presName="parentText" presStyleLbl="node1" presStyleIdx="0" presStyleCnt="2">
        <dgm:presLayoutVars>
          <dgm:chMax val="0"/>
          <dgm:bulletEnabled val="1"/>
        </dgm:presLayoutVars>
      </dgm:prSet>
      <dgm:spPr/>
    </dgm:pt>
    <dgm:pt modelId="{0CEE06CE-AA99-1344-92E7-D48E09827BF3}" type="pres">
      <dgm:prSet presAssocID="{CBC42A53-11F0-40E3-866B-9E549EF1119D}" presName="negativeSpace" presStyleCnt="0"/>
      <dgm:spPr/>
    </dgm:pt>
    <dgm:pt modelId="{C4DE4B2A-A65E-5F4A-97EB-584F2F899418}" type="pres">
      <dgm:prSet presAssocID="{CBC42A53-11F0-40E3-866B-9E549EF1119D}" presName="childText" presStyleLbl="conFgAcc1" presStyleIdx="0" presStyleCnt="2">
        <dgm:presLayoutVars>
          <dgm:bulletEnabled val="1"/>
        </dgm:presLayoutVars>
      </dgm:prSet>
      <dgm:spPr/>
    </dgm:pt>
    <dgm:pt modelId="{96ECF10E-8370-974E-8025-EE0AC875A909}" type="pres">
      <dgm:prSet presAssocID="{28F820D9-B257-40FD-87A7-70B7C44B3AED}" presName="spaceBetweenRectangles" presStyleCnt="0"/>
      <dgm:spPr/>
    </dgm:pt>
    <dgm:pt modelId="{2CE62837-9434-7349-808A-2C56D3EFEEA2}" type="pres">
      <dgm:prSet presAssocID="{7CF5F4FD-17E4-4786-B3FF-679DD9B44093}" presName="parentLin" presStyleCnt="0"/>
      <dgm:spPr/>
    </dgm:pt>
    <dgm:pt modelId="{ABAA6F34-1BF3-6449-9008-233513ABC559}" type="pres">
      <dgm:prSet presAssocID="{7CF5F4FD-17E4-4786-B3FF-679DD9B44093}" presName="parentLeftMargin" presStyleLbl="node1" presStyleIdx="0" presStyleCnt="2"/>
      <dgm:spPr/>
    </dgm:pt>
    <dgm:pt modelId="{ECE81F7E-45A5-3349-9324-80FA72AD4317}" type="pres">
      <dgm:prSet presAssocID="{7CF5F4FD-17E4-4786-B3FF-679DD9B44093}" presName="parentText" presStyleLbl="node1" presStyleIdx="1" presStyleCnt="2">
        <dgm:presLayoutVars>
          <dgm:chMax val="0"/>
          <dgm:bulletEnabled val="1"/>
        </dgm:presLayoutVars>
      </dgm:prSet>
      <dgm:spPr/>
    </dgm:pt>
    <dgm:pt modelId="{7D072C0A-E5EB-5A46-824D-DB2D046B0C5A}" type="pres">
      <dgm:prSet presAssocID="{7CF5F4FD-17E4-4786-B3FF-679DD9B44093}" presName="negativeSpace" presStyleCnt="0"/>
      <dgm:spPr/>
    </dgm:pt>
    <dgm:pt modelId="{EBF791D0-9B99-C14F-BC05-9E69616EEEE9}" type="pres">
      <dgm:prSet presAssocID="{7CF5F4FD-17E4-4786-B3FF-679DD9B44093}" presName="childText" presStyleLbl="conFgAcc1" presStyleIdx="1" presStyleCnt="2">
        <dgm:presLayoutVars>
          <dgm:bulletEnabled val="1"/>
        </dgm:presLayoutVars>
      </dgm:prSet>
      <dgm:spPr/>
    </dgm:pt>
  </dgm:ptLst>
  <dgm:cxnLst>
    <dgm:cxn modelId="{E15C4428-5593-FA45-9437-B2FBACF5DA41}" type="presOf" srcId="{71826672-C3D4-4EAB-B32F-EAC49CA1036C}" destId="{B3DEAF97-9C52-3F44-9CAA-F13667E8A1D5}" srcOrd="0" destOrd="0" presId="urn:microsoft.com/office/officeart/2005/8/layout/list1"/>
    <dgm:cxn modelId="{8BCE122B-BFBC-DA4F-A314-C4E52DF11C9F}" type="presOf" srcId="{CBC42A53-11F0-40E3-866B-9E549EF1119D}" destId="{31928506-8AFC-2148-94D5-8F3A524B7C7A}" srcOrd="1" destOrd="0" presId="urn:microsoft.com/office/officeart/2005/8/layout/list1"/>
    <dgm:cxn modelId="{56060B31-3A5B-4712-BDC5-4CBAE66C44D9}" srcId="{7CF5F4FD-17E4-4786-B3FF-679DD9B44093}" destId="{B422A97F-69DA-4C71-8863-6D83CCC446DC}" srcOrd="0" destOrd="0" parTransId="{AC113A02-FC1B-4809-A8FD-2C2023F54232}" sibTransId="{8823B5E0-42E7-4ABC-8D66-55CBB6FCF392}"/>
    <dgm:cxn modelId="{92D39562-B06B-BA44-A6F4-E5C46E2641AC}" type="presOf" srcId="{7CF5F4FD-17E4-4786-B3FF-679DD9B44093}" destId="{ECE81F7E-45A5-3349-9324-80FA72AD4317}" srcOrd="1" destOrd="0" presId="urn:microsoft.com/office/officeart/2005/8/layout/list1"/>
    <dgm:cxn modelId="{09FB286C-2F05-EA48-9F91-75AD2BEB51F6}" type="presOf" srcId="{B422A97F-69DA-4C71-8863-6D83CCC446DC}" destId="{EBF791D0-9B99-C14F-BC05-9E69616EEEE9}" srcOrd="0" destOrd="0" presId="urn:microsoft.com/office/officeart/2005/8/layout/list1"/>
    <dgm:cxn modelId="{8B6C914C-28AE-B44B-956D-5EE047520C22}" type="presOf" srcId="{382B9F10-1FE8-4C28-B49B-843F140A762D}" destId="{EBF791D0-9B99-C14F-BC05-9E69616EEEE9}" srcOrd="0" destOrd="1" presId="urn:microsoft.com/office/officeart/2005/8/layout/list1"/>
    <dgm:cxn modelId="{FAB27C4D-F9BE-4601-A041-332A6C9293D1}" srcId="{7CF5F4FD-17E4-4786-B3FF-679DD9B44093}" destId="{382B9F10-1FE8-4C28-B49B-843F140A762D}" srcOrd="1" destOrd="0" parTransId="{C3F2554A-AC26-4981-9E57-80C956221609}" sibTransId="{23969F65-9CA6-450D-B86B-C3D492CA97F6}"/>
    <dgm:cxn modelId="{BE53A972-05BF-AA4E-9912-2A685923B938}" type="presOf" srcId="{B6C77B3E-D3EB-4188-88DB-97372EC96D84}" destId="{C4DE4B2A-A65E-5F4A-97EB-584F2F899418}" srcOrd="0" destOrd="0" presId="urn:microsoft.com/office/officeart/2005/8/layout/list1"/>
    <dgm:cxn modelId="{908CE253-89B3-4905-B86C-575A5C3C0D17}" srcId="{71826672-C3D4-4EAB-B32F-EAC49CA1036C}" destId="{7CF5F4FD-17E4-4786-B3FF-679DD9B44093}" srcOrd="1" destOrd="0" parTransId="{CAD4EC6C-8619-4F4E-AACB-104971A7AF5D}" sibTransId="{D713FE62-6498-4428-8762-9E89233DD6D8}"/>
    <dgm:cxn modelId="{45F4CE78-FDF7-45FF-9077-0AA653C6E127}" srcId="{7CF5F4FD-17E4-4786-B3FF-679DD9B44093}" destId="{218402D6-098D-4E38-8D57-68DA8DEBD608}" srcOrd="2" destOrd="0" parTransId="{FB12AC3E-6D87-428B-A121-57F0F3714310}" sibTransId="{9934F660-81E4-4762-B089-83D50F75BB8A}"/>
    <dgm:cxn modelId="{ECCFDA59-B0DF-0948-9C63-767015AA282F}" type="presOf" srcId="{218402D6-098D-4E38-8D57-68DA8DEBD608}" destId="{EBF791D0-9B99-C14F-BC05-9E69616EEEE9}" srcOrd="0" destOrd="2" presId="urn:microsoft.com/office/officeart/2005/8/layout/list1"/>
    <dgm:cxn modelId="{83E36C7E-C6A7-4212-9891-F9A1C3D1B91B}" srcId="{CBC42A53-11F0-40E3-866B-9E549EF1119D}" destId="{B6C77B3E-D3EB-4188-88DB-97372EC96D84}" srcOrd="0" destOrd="0" parTransId="{DE664C7E-6716-446B-AE58-037907353486}" sibTransId="{F8ACA818-B7AF-417C-BD17-BD26E625BFDC}"/>
    <dgm:cxn modelId="{4BBFE686-0A65-494B-9657-AB72B525E7CD}" srcId="{71826672-C3D4-4EAB-B32F-EAC49CA1036C}" destId="{CBC42A53-11F0-40E3-866B-9E549EF1119D}" srcOrd="0" destOrd="0" parTransId="{FB813BA6-91DD-4506-99DC-E63A2078DEDA}" sibTransId="{28F820D9-B257-40FD-87A7-70B7C44B3AED}"/>
    <dgm:cxn modelId="{67FA0CBA-882F-F744-B08D-357DABBC1197}" type="presOf" srcId="{CBC42A53-11F0-40E3-866B-9E549EF1119D}" destId="{1919EC79-4920-6347-945C-C1B414B3370B}" srcOrd="0" destOrd="0" presId="urn:microsoft.com/office/officeart/2005/8/layout/list1"/>
    <dgm:cxn modelId="{200E5DFE-CC9B-ED48-A3F3-782267F8AA73}" type="presOf" srcId="{7CF5F4FD-17E4-4786-B3FF-679DD9B44093}" destId="{ABAA6F34-1BF3-6449-9008-233513ABC559}" srcOrd="0" destOrd="0" presId="urn:microsoft.com/office/officeart/2005/8/layout/list1"/>
    <dgm:cxn modelId="{F6BCCB4E-158A-C14F-A3B7-D08A844341A4}" type="presParOf" srcId="{B3DEAF97-9C52-3F44-9CAA-F13667E8A1D5}" destId="{854C5DDF-B3FD-C648-B6C2-D529DD073617}" srcOrd="0" destOrd="0" presId="urn:microsoft.com/office/officeart/2005/8/layout/list1"/>
    <dgm:cxn modelId="{CB40C18D-CDB8-6641-A57D-68BD71F76CB7}" type="presParOf" srcId="{854C5DDF-B3FD-C648-B6C2-D529DD073617}" destId="{1919EC79-4920-6347-945C-C1B414B3370B}" srcOrd="0" destOrd="0" presId="urn:microsoft.com/office/officeart/2005/8/layout/list1"/>
    <dgm:cxn modelId="{A33088B2-5050-E44F-9FB5-C24D5B64746D}" type="presParOf" srcId="{854C5DDF-B3FD-C648-B6C2-D529DD073617}" destId="{31928506-8AFC-2148-94D5-8F3A524B7C7A}" srcOrd="1" destOrd="0" presId="urn:microsoft.com/office/officeart/2005/8/layout/list1"/>
    <dgm:cxn modelId="{88CDDB14-7B7C-284F-8207-88ECF3B3F4CA}" type="presParOf" srcId="{B3DEAF97-9C52-3F44-9CAA-F13667E8A1D5}" destId="{0CEE06CE-AA99-1344-92E7-D48E09827BF3}" srcOrd="1" destOrd="0" presId="urn:microsoft.com/office/officeart/2005/8/layout/list1"/>
    <dgm:cxn modelId="{CCD54A2F-FE47-9E4F-B4B7-810299EFD880}" type="presParOf" srcId="{B3DEAF97-9C52-3F44-9CAA-F13667E8A1D5}" destId="{C4DE4B2A-A65E-5F4A-97EB-584F2F899418}" srcOrd="2" destOrd="0" presId="urn:microsoft.com/office/officeart/2005/8/layout/list1"/>
    <dgm:cxn modelId="{3E4C1F31-D4BA-9948-BDFA-B9024DCDE10D}" type="presParOf" srcId="{B3DEAF97-9C52-3F44-9CAA-F13667E8A1D5}" destId="{96ECF10E-8370-974E-8025-EE0AC875A909}" srcOrd="3" destOrd="0" presId="urn:microsoft.com/office/officeart/2005/8/layout/list1"/>
    <dgm:cxn modelId="{31331F6D-50CA-6247-9ECC-DEAB25D5D304}" type="presParOf" srcId="{B3DEAF97-9C52-3F44-9CAA-F13667E8A1D5}" destId="{2CE62837-9434-7349-808A-2C56D3EFEEA2}" srcOrd="4" destOrd="0" presId="urn:microsoft.com/office/officeart/2005/8/layout/list1"/>
    <dgm:cxn modelId="{06A192FB-78A1-E641-96DD-3C87E9E4EAA5}" type="presParOf" srcId="{2CE62837-9434-7349-808A-2C56D3EFEEA2}" destId="{ABAA6F34-1BF3-6449-9008-233513ABC559}" srcOrd="0" destOrd="0" presId="urn:microsoft.com/office/officeart/2005/8/layout/list1"/>
    <dgm:cxn modelId="{8C44436D-B821-3C48-827A-AF240224F3C5}" type="presParOf" srcId="{2CE62837-9434-7349-808A-2C56D3EFEEA2}" destId="{ECE81F7E-45A5-3349-9324-80FA72AD4317}" srcOrd="1" destOrd="0" presId="urn:microsoft.com/office/officeart/2005/8/layout/list1"/>
    <dgm:cxn modelId="{C849B523-37D3-A747-A18E-55D8825723F5}" type="presParOf" srcId="{B3DEAF97-9C52-3F44-9CAA-F13667E8A1D5}" destId="{7D072C0A-E5EB-5A46-824D-DB2D046B0C5A}" srcOrd="5" destOrd="0" presId="urn:microsoft.com/office/officeart/2005/8/layout/list1"/>
    <dgm:cxn modelId="{CF8F8FFB-8D05-BA43-AFF6-25C32C92331A}" type="presParOf" srcId="{B3DEAF97-9C52-3F44-9CAA-F13667E8A1D5}" destId="{EBF791D0-9B99-C14F-BC05-9E69616EEEE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ABD8A4-E2CB-49B8-87BC-C03DED886FC7}"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1435628A-2DAE-4F5E-9ECA-4E73C7BD14CB}">
      <dgm:prSet/>
      <dgm:spPr/>
      <dgm:t>
        <a:bodyPr/>
        <a:lstStyle/>
        <a:p>
          <a:r>
            <a:rPr lang="en-US" dirty="0"/>
            <a:t>Functional</a:t>
          </a:r>
        </a:p>
      </dgm:t>
    </dgm:pt>
    <dgm:pt modelId="{7DB13A4E-A46E-4827-93E7-8FBDAC8F12E9}" type="parTrans" cxnId="{7178E322-6411-4DCC-9FFF-28808305728B}">
      <dgm:prSet/>
      <dgm:spPr/>
      <dgm:t>
        <a:bodyPr/>
        <a:lstStyle/>
        <a:p>
          <a:endParaRPr lang="en-US"/>
        </a:p>
      </dgm:t>
    </dgm:pt>
    <dgm:pt modelId="{2D8DED30-A0F7-453A-9EED-BBD6861A4F28}" type="sibTrans" cxnId="{7178E322-6411-4DCC-9FFF-28808305728B}">
      <dgm:prSet/>
      <dgm:spPr/>
      <dgm:t>
        <a:bodyPr/>
        <a:lstStyle/>
        <a:p>
          <a:endParaRPr lang="en-US"/>
        </a:p>
      </dgm:t>
    </dgm:pt>
    <dgm:pt modelId="{E10EBA17-1B9B-46CD-8032-FA833BD90083}">
      <dgm:prSet/>
      <dgm:spPr/>
      <dgm:t>
        <a:bodyPr/>
        <a:lstStyle/>
        <a:p>
          <a:r>
            <a:rPr lang="en-GB"/>
            <a:t>Memory Training Exercises</a:t>
          </a:r>
          <a:endParaRPr lang="en-US"/>
        </a:p>
      </dgm:t>
    </dgm:pt>
    <dgm:pt modelId="{77F86E71-6B57-45C0-9A2E-64475B31C83D}" type="parTrans" cxnId="{054F9119-F440-43E7-BF3C-C1232CF68877}">
      <dgm:prSet/>
      <dgm:spPr/>
      <dgm:t>
        <a:bodyPr/>
        <a:lstStyle/>
        <a:p>
          <a:endParaRPr lang="en-US"/>
        </a:p>
      </dgm:t>
    </dgm:pt>
    <dgm:pt modelId="{3FE7A037-176C-4542-82E3-6FA9923AD909}" type="sibTrans" cxnId="{054F9119-F440-43E7-BF3C-C1232CF68877}">
      <dgm:prSet/>
      <dgm:spPr/>
      <dgm:t>
        <a:bodyPr/>
        <a:lstStyle/>
        <a:p>
          <a:endParaRPr lang="en-US"/>
        </a:p>
      </dgm:t>
    </dgm:pt>
    <dgm:pt modelId="{EA288B75-A6DF-4452-9314-A7E240065355}">
      <dgm:prSet/>
      <dgm:spPr/>
      <dgm:t>
        <a:bodyPr/>
        <a:lstStyle/>
        <a:p>
          <a:r>
            <a:rPr lang="en-GB"/>
            <a:t>Performance Data Analysis</a:t>
          </a:r>
          <a:endParaRPr lang="en-US"/>
        </a:p>
      </dgm:t>
    </dgm:pt>
    <dgm:pt modelId="{C1A8CCFA-93D4-4B98-9586-4E4720BBB97D}" type="parTrans" cxnId="{7E967143-1772-4442-8249-7041A6ADE2FA}">
      <dgm:prSet/>
      <dgm:spPr/>
      <dgm:t>
        <a:bodyPr/>
        <a:lstStyle/>
        <a:p>
          <a:endParaRPr lang="en-US"/>
        </a:p>
      </dgm:t>
    </dgm:pt>
    <dgm:pt modelId="{66409343-1660-4340-9437-B9462016691D}" type="sibTrans" cxnId="{7E967143-1772-4442-8249-7041A6ADE2FA}">
      <dgm:prSet/>
      <dgm:spPr/>
      <dgm:t>
        <a:bodyPr/>
        <a:lstStyle/>
        <a:p>
          <a:endParaRPr lang="en-US"/>
        </a:p>
      </dgm:t>
    </dgm:pt>
    <dgm:pt modelId="{FF14BD9F-73D5-4E53-B5EA-DB5531F0B708}">
      <dgm:prSet/>
      <dgm:spPr/>
      <dgm:t>
        <a:bodyPr/>
        <a:lstStyle/>
        <a:p>
          <a:r>
            <a:rPr lang="en-GB"/>
            <a:t>Personalized Memory Exercises</a:t>
          </a:r>
          <a:endParaRPr lang="en-US"/>
        </a:p>
      </dgm:t>
    </dgm:pt>
    <dgm:pt modelId="{499E8B1D-F038-4F69-8048-9E5F9FEE5254}" type="parTrans" cxnId="{C3428E0C-C98F-4B41-B9B2-6651ACB40FA7}">
      <dgm:prSet/>
      <dgm:spPr/>
      <dgm:t>
        <a:bodyPr/>
        <a:lstStyle/>
        <a:p>
          <a:endParaRPr lang="en-US"/>
        </a:p>
      </dgm:t>
    </dgm:pt>
    <dgm:pt modelId="{3E48A1B1-A1B2-4459-A711-FD17C538592A}" type="sibTrans" cxnId="{C3428E0C-C98F-4B41-B9B2-6651ACB40FA7}">
      <dgm:prSet/>
      <dgm:spPr/>
      <dgm:t>
        <a:bodyPr/>
        <a:lstStyle/>
        <a:p>
          <a:endParaRPr lang="en-US"/>
        </a:p>
      </dgm:t>
    </dgm:pt>
    <dgm:pt modelId="{76C752A8-BEC5-42EE-AE25-F0BCFF11654F}">
      <dgm:prSet/>
      <dgm:spPr/>
      <dgm:t>
        <a:bodyPr/>
        <a:lstStyle/>
        <a:p>
          <a:r>
            <a:rPr lang="en-US"/>
            <a:t>Non-Functional </a:t>
          </a:r>
        </a:p>
      </dgm:t>
    </dgm:pt>
    <dgm:pt modelId="{220270F5-E029-4225-A36B-0028FB541792}" type="parTrans" cxnId="{532E808E-B416-4383-9565-EA27E779CEE0}">
      <dgm:prSet/>
      <dgm:spPr/>
      <dgm:t>
        <a:bodyPr/>
        <a:lstStyle/>
        <a:p>
          <a:endParaRPr lang="en-US"/>
        </a:p>
      </dgm:t>
    </dgm:pt>
    <dgm:pt modelId="{BF54D7C3-59EF-49CE-8A67-475ECD638BB6}" type="sibTrans" cxnId="{532E808E-B416-4383-9565-EA27E779CEE0}">
      <dgm:prSet/>
      <dgm:spPr/>
      <dgm:t>
        <a:bodyPr/>
        <a:lstStyle/>
        <a:p>
          <a:endParaRPr lang="en-US"/>
        </a:p>
      </dgm:t>
    </dgm:pt>
    <dgm:pt modelId="{133177B3-9056-4FAB-BC8B-6CB7EBD086BC}">
      <dgm:prSet/>
      <dgm:spPr/>
      <dgm:t>
        <a:bodyPr/>
        <a:lstStyle/>
        <a:p>
          <a:r>
            <a:rPr lang="en-GB"/>
            <a:t>Efficiency</a:t>
          </a:r>
          <a:endParaRPr lang="en-US"/>
        </a:p>
      </dgm:t>
    </dgm:pt>
    <dgm:pt modelId="{DD8DF7F7-8E74-4013-9F77-6B94192B9EB7}" type="parTrans" cxnId="{FAB37755-8D20-4F48-B24F-552A3E588B48}">
      <dgm:prSet/>
      <dgm:spPr/>
      <dgm:t>
        <a:bodyPr/>
        <a:lstStyle/>
        <a:p>
          <a:endParaRPr lang="en-US"/>
        </a:p>
      </dgm:t>
    </dgm:pt>
    <dgm:pt modelId="{037DCE0A-2CF8-4FD3-8D79-1E7DA36527FE}" type="sibTrans" cxnId="{FAB37755-8D20-4F48-B24F-552A3E588B48}">
      <dgm:prSet/>
      <dgm:spPr/>
      <dgm:t>
        <a:bodyPr/>
        <a:lstStyle/>
        <a:p>
          <a:endParaRPr lang="en-US"/>
        </a:p>
      </dgm:t>
    </dgm:pt>
    <dgm:pt modelId="{2F68049F-0982-4242-BBF0-F60EC9E2B9CA}">
      <dgm:prSet/>
      <dgm:spPr/>
      <dgm:t>
        <a:bodyPr/>
        <a:lstStyle/>
        <a:p>
          <a:r>
            <a:rPr lang="en-GB"/>
            <a:t>Security</a:t>
          </a:r>
          <a:endParaRPr lang="en-US"/>
        </a:p>
      </dgm:t>
    </dgm:pt>
    <dgm:pt modelId="{EE8F677A-AA6B-4CC0-A783-272F50A069AF}" type="parTrans" cxnId="{2069E67F-7F03-4107-9E6F-2E4E862E3B51}">
      <dgm:prSet/>
      <dgm:spPr/>
      <dgm:t>
        <a:bodyPr/>
        <a:lstStyle/>
        <a:p>
          <a:endParaRPr lang="en-US"/>
        </a:p>
      </dgm:t>
    </dgm:pt>
    <dgm:pt modelId="{515AFF8D-C45E-4C23-BEA7-D59D027F341E}" type="sibTrans" cxnId="{2069E67F-7F03-4107-9E6F-2E4E862E3B51}">
      <dgm:prSet/>
      <dgm:spPr/>
      <dgm:t>
        <a:bodyPr/>
        <a:lstStyle/>
        <a:p>
          <a:endParaRPr lang="en-US"/>
        </a:p>
      </dgm:t>
    </dgm:pt>
    <dgm:pt modelId="{FF68C798-3780-46B8-A0D5-1CCF4F6F6E48}">
      <dgm:prSet/>
      <dgm:spPr/>
      <dgm:t>
        <a:bodyPr/>
        <a:lstStyle/>
        <a:p>
          <a:r>
            <a:rPr lang="en-GB"/>
            <a:t>Adaptability</a:t>
          </a:r>
          <a:endParaRPr lang="en-US"/>
        </a:p>
      </dgm:t>
    </dgm:pt>
    <dgm:pt modelId="{A9FAFBCF-A442-4333-848E-DA73EE4AFC28}" type="parTrans" cxnId="{3522A2A0-FD10-454C-AAEE-E8FB998BD61A}">
      <dgm:prSet/>
      <dgm:spPr/>
      <dgm:t>
        <a:bodyPr/>
        <a:lstStyle/>
        <a:p>
          <a:endParaRPr lang="en-US"/>
        </a:p>
      </dgm:t>
    </dgm:pt>
    <dgm:pt modelId="{EFB38575-3AD4-4282-84C3-5D729F5EB28D}" type="sibTrans" cxnId="{3522A2A0-FD10-454C-AAEE-E8FB998BD61A}">
      <dgm:prSet/>
      <dgm:spPr/>
      <dgm:t>
        <a:bodyPr/>
        <a:lstStyle/>
        <a:p>
          <a:endParaRPr lang="en-US"/>
        </a:p>
      </dgm:t>
    </dgm:pt>
    <dgm:pt modelId="{6FA04248-0FCE-7C40-A94A-BC3313BE1101}" type="pres">
      <dgm:prSet presAssocID="{A5ABD8A4-E2CB-49B8-87BC-C03DED886FC7}" presName="linear" presStyleCnt="0">
        <dgm:presLayoutVars>
          <dgm:animLvl val="lvl"/>
          <dgm:resizeHandles val="exact"/>
        </dgm:presLayoutVars>
      </dgm:prSet>
      <dgm:spPr/>
    </dgm:pt>
    <dgm:pt modelId="{4C08AE93-E47A-FB48-AF0C-69E334728E89}" type="pres">
      <dgm:prSet presAssocID="{1435628A-2DAE-4F5E-9ECA-4E73C7BD14CB}" presName="parentText" presStyleLbl="node1" presStyleIdx="0" presStyleCnt="2">
        <dgm:presLayoutVars>
          <dgm:chMax val="0"/>
          <dgm:bulletEnabled val="1"/>
        </dgm:presLayoutVars>
      </dgm:prSet>
      <dgm:spPr/>
    </dgm:pt>
    <dgm:pt modelId="{7908E007-D47C-0B46-9DB5-FEF55432739D}" type="pres">
      <dgm:prSet presAssocID="{1435628A-2DAE-4F5E-9ECA-4E73C7BD14CB}" presName="childText" presStyleLbl="revTx" presStyleIdx="0" presStyleCnt="2">
        <dgm:presLayoutVars>
          <dgm:bulletEnabled val="1"/>
        </dgm:presLayoutVars>
      </dgm:prSet>
      <dgm:spPr/>
    </dgm:pt>
    <dgm:pt modelId="{7C5A822B-E7ED-3242-96F5-1E2C23F41CA9}" type="pres">
      <dgm:prSet presAssocID="{76C752A8-BEC5-42EE-AE25-F0BCFF11654F}" presName="parentText" presStyleLbl="node1" presStyleIdx="1" presStyleCnt="2">
        <dgm:presLayoutVars>
          <dgm:chMax val="0"/>
          <dgm:bulletEnabled val="1"/>
        </dgm:presLayoutVars>
      </dgm:prSet>
      <dgm:spPr/>
    </dgm:pt>
    <dgm:pt modelId="{6D5425E7-99A0-D740-A5CE-FFFAAD54123A}" type="pres">
      <dgm:prSet presAssocID="{76C752A8-BEC5-42EE-AE25-F0BCFF11654F}" presName="childText" presStyleLbl="revTx" presStyleIdx="1" presStyleCnt="2">
        <dgm:presLayoutVars>
          <dgm:bulletEnabled val="1"/>
        </dgm:presLayoutVars>
      </dgm:prSet>
      <dgm:spPr/>
    </dgm:pt>
  </dgm:ptLst>
  <dgm:cxnLst>
    <dgm:cxn modelId="{C3428E0C-C98F-4B41-B9B2-6651ACB40FA7}" srcId="{1435628A-2DAE-4F5E-9ECA-4E73C7BD14CB}" destId="{FF14BD9F-73D5-4E53-B5EA-DB5531F0B708}" srcOrd="2" destOrd="0" parTransId="{499E8B1D-F038-4F69-8048-9E5F9FEE5254}" sibTransId="{3E48A1B1-A1B2-4459-A711-FD17C538592A}"/>
    <dgm:cxn modelId="{054F9119-F440-43E7-BF3C-C1232CF68877}" srcId="{1435628A-2DAE-4F5E-9ECA-4E73C7BD14CB}" destId="{E10EBA17-1B9B-46CD-8032-FA833BD90083}" srcOrd="0" destOrd="0" parTransId="{77F86E71-6B57-45C0-9A2E-64475B31C83D}" sibTransId="{3FE7A037-176C-4542-82E3-6FA9923AD909}"/>
    <dgm:cxn modelId="{7178E322-6411-4DCC-9FFF-28808305728B}" srcId="{A5ABD8A4-E2CB-49B8-87BC-C03DED886FC7}" destId="{1435628A-2DAE-4F5E-9ECA-4E73C7BD14CB}" srcOrd="0" destOrd="0" parTransId="{7DB13A4E-A46E-4827-93E7-8FBDAC8F12E9}" sibTransId="{2D8DED30-A0F7-453A-9EED-BBD6861A4F28}"/>
    <dgm:cxn modelId="{523DC532-B343-7D4D-953A-E76AD8802C91}" type="presOf" srcId="{133177B3-9056-4FAB-BC8B-6CB7EBD086BC}" destId="{6D5425E7-99A0-D740-A5CE-FFFAAD54123A}" srcOrd="0" destOrd="0" presId="urn:microsoft.com/office/officeart/2005/8/layout/vList2"/>
    <dgm:cxn modelId="{BE222A3B-9685-864B-A126-89CFA775C749}" type="presOf" srcId="{2F68049F-0982-4242-BBF0-F60EC9E2B9CA}" destId="{6D5425E7-99A0-D740-A5CE-FFFAAD54123A}" srcOrd="0" destOrd="1" presId="urn:microsoft.com/office/officeart/2005/8/layout/vList2"/>
    <dgm:cxn modelId="{7CE06563-EF7E-9E49-873A-6C2B527B5FE9}" type="presOf" srcId="{E10EBA17-1B9B-46CD-8032-FA833BD90083}" destId="{7908E007-D47C-0B46-9DB5-FEF55432739D}" srcOrd="0" destOrd="0" presId="urn:microsoft.com/office/officeart/2005/8/layout/vList2"/>
    <dgm:cxn modelId="{7E967143-1772-4442-8249-7041A6ADE2FA}" srcId="{1435628A-2DAE-4F5E-9ECA-4E73C7BD14CB}" destId="{EA288B75-A6DF-4452-9314-A7E240065355}" srcOrd="1" destOrd="0" parTransId="{C1A8CCFA-93D4-4B98-9586-4E4720BBB97D}" sibTransId="{66409343-1660-4340-9437-B9462016691D}"/>
    <dgm:cxn modelId="{FAB37755-8D20-4F48-B24F-552A3E588B48}" srcId="{76C752A8-BEC5-42EE-AE25-F0BCFF11654F}" destId="{133177B3-9056-4FAB-BC8B-6CB7EBD086BC}" srcOrd="0" destOrd="0" parTransId="{DD8DF7F7-8E74-4013-9F77-6B94192B9EB7}" sibTransId="{037DCE0A-2CF8-4FD3-8D79-1E7DA36527FE}"/>
    <dgm:cxn modelId="{73700D58-1ED3-1B45-BECF-86C6C1396BC8}" type="presOf" srcId="{FF14BD9F-73D5-4E53-B5EA-DB5531F0B708}" destId="{7908E007-D47C-0B46-9DB5-FEF55432739D}" srcOrd="0" destOrd="2" presId="urn:microsoft.com/office/officeart/2005/8/layout/vList2"/>
    <dgm:cxn modelId="{2069E67F-7F03-4107-9E6F-2E4E862E3B51}" srcId="{76C752A8-BEC5-42EE-AE25-F0BCFF11654F}" destId="{2F68049F-0982-4242-BBF0-F60EC9E2B9CA}" srcOrd="1" destOrd="0" parTransId="{EE8F677A-AA6B-4CC0-A783-272F50A069AF}" sibTransId="{515AFF8D-C45E-4C23-BEA7-D59D027F341E}"/>
    <dgm:cxn modelId="{532E808E-B416-4383-9565-EA27E779CEE0}" srcId="{A5ABD8A4-E2CB-49B8-87BC-C03DED886FC7}" destId="{76C752A8-BEC5-42EE-AE25-F0BCFF11654F}" srcOrd="1" destOrd="0" parTransId="{220270F5-E029-4225-A36B-0028FB541792}" sibTransId="{BF54D7C3-59EF-49CE-8A67-475ECD638BB6}"/>
    <dgm:cxn modelId="{EED61594-2C66-C34D-A453-D3817580DAC5}" type="presOf" srcId="{A5ABD8A4-E2CB-49B8-87BC-C03DED886FC7}" destId="{6FA04248-0FCE-7C40-A94A-BC3313BE1101}" srcOrd="0" destOrd="0" presId="urn:microsoft.com/office/officeart/2005/8/layout/vList2"/>
    <dgm:cxn modelId="{C058499A-CB65-504B-93E2-1C2C457F7FD1}" type="presOf" srcId="{FF68C798-3780-46B8-A0D5-1CCF4F6F6E48}" destId="{6D5425E7-99A0-D740-A5CE-FFFAAD54123A}" srcOrd="0" destOrd="2" presId="urn:microsoft.com/office/officeart/2005/8/layout/vList2"/>
    <dgm:cxn modelId="{58378D9E-798F-0049-BC74-B8C2AE155507}" type="presOf" srcId="{1435628A-2DAE-4F5E-9ECA-4E73C7BD14CB}" destId="{4C08AE93-E47A-FB48-AF0C-69E334728E89}" srcOrd="0" destOrd="0" presId="urn:microsoft.com/office/officeart/2005/8/layout/vList2"/>
    <dgm:cxn modelId="{3522A2A0-FD10-454C-AAEE-E8FB998BD61A}" srcId="{76C752A8-BEC5-42EE-AE25-F0BCFF11654F}" destId="{FF68C798-3780-46B8-A0D5-1CCF4F6F6E48}" srcOrd="2" destOrd="0" parTransId="{A9FAFBCF-A442-4333-848E-DA73EE4AFC28}" sibTransId="{EFB38575-3AD4-4282-84C3-5D729F5EB28D}"/>
    <dgm:cxn modelId="{3B12CBC4-3626-D14F-8A26-A1DD41A07634}" type="presOf" srcId="{EA288B75-A6DF-4452-9314-A7E240065355}" destId="{7908E007-D47C-0B46-9DB5-FEF55432739D}" srcOrd="0" destOrd="1" presId="urn:microsoft.com/office/officeart/2005/8/layout/vList2"/>
    <dgm:cxn modelId="{7347E7E7-44CC-ED49-B497-E9B84F9BDB42}" type="presOf" srcId="{76C752A8-BEC5-42EE-AE25-F0BCFF11654F}" destId="{7C5A822B-E7ED-3242-96F5-1E2C23F41CA9}" srcOrd="0" destOrd="0" presId="urn:microsoft.com/office/officeart/2005/8/layout/vList2"/>
    <dgm:cxn modelId="{F130C7CC-755D-D14C-B1DE-0BBCC95C5635}" type="presParOf" srcId="{6FA04248-0FCE-7C40-A94A-BC3313BE1101}" destId="{4C08AE93-E47A-FB48-AF0C-69E334728E89}" srcOrd="0" destOrd="0" presId="urn:microsoft.com/office/officeart/2005/8/layout/vList2"/>
    <dgm:cxn modelId="{F41CB08A-78A5-714F-8A2B-519D40EBFB89}" type="presParOf" srcId="{6FA04248-0FCE-7C40-A94A-BC3313BE1101}" destId="{7908E007-D47C-0B46-9DB5-FEF55432739D}" srcOrd="1" destOrd="0" presId="urn:microsoft.com/office/officeart/2005/8/layout/vList2"/>
    <dgm:cxn modelId="{D2511E85-D9D9-1C42-814F-89F3FB3FD01B}" type="presParOf" srcId="{6FA04248-0FCE-7C40-A94A-BC3313BE1101}" destId="{7C5A822B-E7ED-3242-96F5-1E2C23F41CA9}" srcOrd="2" destOrd="0" presId="urn:microsoft.com/office/officeart/2005/8/layout/vList2"/>
    <dgm:cxn modelId="{98472951-D266-164A-87F5-D8E37F6B3587}" type="presParOf" srcId="{6FA04248-0FCE-7C40-A94A-BC3313BE1101}" destId="{6D5425E7-99A0-D740-A5CE-FFFAAD5412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8F41C-C391-4A5E-8881-3E499E43857B}">
      <dsp:nvSpPr>
        <dsp:cNvPr id="0" name=""/>
        <dsp:cNvSpPr/>
      </dsp:nvSpPr>
      <dsp:spPr>
        <a:xfrm>
          <a:off x="0" y="2048589"/>
          <a:ext cx="7214592" cy="175593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2BC37A-71C3-48EB-BAA8-B6E8B2983024}">
      <dsp:nvSpPr>
        <dsp:cNvPr id="0" name=""/>
        <dsp:cNvSpPr/>
      </dsp:nvSpPr>
      <dsp:spPr>
        <a:xfrm>
          <a:off x="531170" y="2443674"/>
          <a:ext cx="965763" cy="9657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662739-AAD4-4D8F-83C8-B849A1C52BFB}">
      <dsp:nvSpPr>
        <dsp:cNvPr id="0" name=""/>
        <dsp:cNvSpPr/>
      </dsp:nvSpPr>
      <dsp:spPr>
        <a:xfrm>
          <a:off x="2028103" y="2048589"/>
          <a:ext cx="5186488" cy="1755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36" tIns="185836" rIns="185836" bIns="185836" numCol="1" spcCol="1270" anchor="ctr" anchorCtr="0">
          <a:noAutofit/>
        </a:bodyPr>
        <a:lstStyle/>
        <a:p>
          <a:pPr marL="0" lvl="0" indent="0" algn="l" defTabSz="800100">
            <a:lnSpc>
              <a:spcPct val="100000"/>
            </a:lnSpc>
            <a:spcBef>
              <a:spcPct val="0"/>
            </a:spcBef>
            <a:spcAft>
              <a:spcPct val="35000"/>
            </a:spcAft>
            <a:buNone/>
          </a:pPr>
          <a:r>
            <a:rPr lang="en-GB" sz="1800" kern="1200" dirty="0"/>
            <a:t>How can machine learning, Image processing algorithms be leveraged to dynamically adjust visual processing activities and games, improving visual skills of children with dyslexia?</a:t>
          </a:r>
          <a:endParaRPr lang="en-US" sz="1800" kern="1200" dirty="0"/>
        </a:p>
      </dsp:txBody>
      <dsp:txXfrm>
        <a:off x="2028103" y="2048589"/>
        <a:ext cx="5186488" cy="1755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BAFC5-D327-2A4E-BE4E-DB275A83E119}">
      <dsp:nvSpPr>
        <dsp:cNvPr id="0" name=""/>
        <dsp:cNvSpPr/>
      </dsp:nvSpPr>
      <dsp:spPr>
        <a:xfrm>
          <a:off x="0" y="8901"/>
          <a:ext cx="10972799" cy="9126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1" i="0" kern="1200"/>
            <a:t>Main Objective:</a:t>
          </a:r>
          <a:r>
            <a:rPr lang="en-GB" sz="3900" b="0" i="0" kern="1200"/>
            <a:t> </a:t>
          </a:r>
          <a:endParaRPr lang="en-US" sz="3900" kern="1200"/>
        </a:p>
      </dsp:txBody>
      <dsp:txXfrm>
        <a:off x="44549" y="53450"/>
        <a:ext cx="10883701" cy="823502"/>
      </dsp:txXfrm>
    </dsp:sp>
    <dsp:sp modelId="{6D9AE171-5D75-4F46-82C9-577148696EA9}">
      <dsp:nvSpPr>
        <dsp:cNvPr id="0" name=""/>
        <dsp:cNvSpPr/>
      </dsp:nvSpPr>
      <dsp:spPr>
        <a:xfrm>
          <a:off x="0" y="921501"/>
          <a:ext cx="10972799"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i="0" kern="1200" dirty="0"/>
            <a:t>To design and develop a Visual Processing Module that improves the visualizing abilities of students with visual processing difficulties, including those with dyslexia.</a:t>
          </a:r>
          <a:endParaRPr lang="en-US" sz="2800" kern="1200" dirty="0"/>
        </a:p>
      </dsp:txBody>
      <dsp:txXfrm>
        <a:off x="0" y="921501"/>
        <a:ext cx="10972799" cy="1210950"/>
      </dsp:txXfrm>
    </dsp:sp>
    <dsp:sp modelId="{87355732-FFEB-8947-9411-481750D84FEC}">
      <dsp:nvSpPr>
        <dsp:cNvPr id="0" name=""/>
        <dsp:cNvSpPr/>
      </dsp:nvSpPr>
      <dsp:spPr>
        <a:xfrm>
          <a:off x="0" y="2132451"/>
          <a:ext cx="10972799" cy="9126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1" i="0" kern="1200" dirty="0"/>
            <a:t>Sub-Objectives:</a:t>
          </a:r>
          <a:endParaRPr lang="en-US" sz="3900" kern="1200" dirty="0"/>
        </a:p>
      </dsp:txBody>
      <dsp:txXfrm>
        <a:off x="44549" y="2177000"/>
        <a:ext cx="10883701" cy="823502"/>
      </dsp:txXfrm>
    </dsp:sp>
    <dsp:sp modelId="{1865592D-60C9-D34E-90F5-4B3E22F72976}">
      <dsp:nvSpPr>
        <dsp:cNvPr id="0" name=""/>
        <dsp:cNvSpPr/>
      </dsp:nvSpPr>
      <dsp:spPr>
        <a:xfrm>
          <a:off x="0" y="3045051"/>
          <a:ext cx="10972799" cy="2058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34290" rIns="192024" bIns="34290" numCol="1" spcCol="1270" anchor="t" anchorCtr="0">
          <a:noAutofit/>
        </a:bodyPr>
        <a:lstStyle/>
        <a:p>
          <a:pPr marL="228600" lvl="1" indent="-228600" algn="l" defTabSz="1200150">
            <a:lnSpc>
              <a:spcPct val="90000"/>
            </a:lnSpc>
            <a:spcBef>
              <a:spcPct val="0"/>
            </a:spcBef>
            <a:spcAft>
              <a:spcPct val="20000"/>
            </a:spcAft>
            <a:buChar char="•"/>
          </a:pPr>
          <a:r>
            <a:rPr lang="en-GB" sz="2700" b="0" i="0" kern="1200" dirty="0">
              <a:solidFill>
                <a:prstClr val="black">
                  <a:hueOff val="0"/>
                  <a:satOff val="0"/>
                  <a:lumOff val="0"/>
                  <a:alphaOff val="0"/>
                </a:prstClr>
              </a:solidFill>
              <a:latin typeface="Cambria"/>
              <a:ea typeface="+mn-ea"/>
              <a:cs typeface="+mn-cs"/>
            </a:rPr>
            <a:t>Improve Visual Comprehension.</a:t>
          </a:r>
          <a:endParaRPr lang="en-US" sz="2700" b="0" i="0" kern="1200" dirty="0">
            <a:solidFill>
              <a:prstClr val="black">
                <a:hueOff val="0"/>
                <a:satOff val="0"/>
                <a:lumOff val="0"/>
                <a:alphaOff val="0"/>
              </a:prstClr>
            </a:solidFill>
            <a:latin typeface="Cambria"/>
            <a:ea typeface="+mn-ea"/>
            <a:cs typeface="+mn-cs"/>
          </a:endParaRPr>
        </a:p>
        <a:p>
          <a:pPr marL="228600" lvl="1" indent="-228600" algn="l" defTabSz="1200150">
            <a:lnSpc>
              <a:spcPct val="90000"/>
            </a:lnSpc>
            <a:spcBef>
              <a:spcPct val="0"/>
            </a:spcBef>
            <a:spcAft>
              <a:spcPct val="20000"/>
            </a:spcAft>
            <a:buChar char="•"/>
          </a:pPr>
          <a:r>
            <a:rPr lang="en-US" sz="2700" b="0" i="0" kern="1200" dirty="0">
              <a:solidFill>
                <a:prstClr val="black">
                  <a:hueOff val="0"/>
                  <a:satOff val="0"/>
                  <a:lumOff val="0"/>
                  <a:alphaOff val="0"/>
                </a:prstClr>
              </a:solidFill>
              <a:latin typeface="Cambria"/>
              <a:ea typeface="+mn-ea"/>
              <a:cs typeface="+mn-cs"/>
            </a:rPr>
            <a:t>Enhance the capacity to distinguish between subtle differences in visual stimuli.</a:t>
          </a:r>
        </a:p>
        <a:p>
          <a:pPr marL="228600" lvl="1" indent="-228600" algn="l" defTabSz="1200150">
            <a:lnSpc>
              <a:spcPct val="90000"/>
            </a:lnSpc>
            <a:spcBef>
              <a:spcPct val="0"/>
            </a:spcBef>
            <a:spcAft>
              <a:spcPct val="20000"/>
            </a:spcAft>
            <a:buChar char="•"/>
          </a:pPr>
          <a:r>
            <a:rPr lang="en-US" sz="2700" b="0" i="0" kern="1200" dirty="0">
              <a:solidFill>
                <a:prstClr val="black">
                  <a:hueOff val="0"/>
                  <a:satOff val="0"/>
                  <a:lumOff val="0"/>
                  <a:alphaOff val="0"/>
                </a:prstClr>
              </a:solidFill>
              <a:latin typeface="Cambria"/>
              <a:ea typeface="+mn-ea"/>
              <a:cs typeface="+mn-cs"/>
            </a:rPr>
            <a:t>Enhance the ability to perceive complete pattern from incomplete pattern.</a:t>
          </a:r>
        </a:p>
      </dsp:txBody>
      <dsp:txXfrm>
        <a:off x="0" y="3045051"/>
        <a:ext cx="10972799" cy="2058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AE93-E47A-FB48-AF0C-69E334728E89}">
      <dsp:nvSpPr>
        <dsp:cNvPr id="0" name=""/>
        <dsp:cNvSpPr/>
      </dsp:nvSpPr>
      <dsp:spPr>
        <a:xfrm>
          <a:off x="0" y="895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Functional</a:t>
          </a:r>
        </a:p>
      </dsp:txBody>
      <dsp:txXfrm>
        <a:off x="43407" y="52364"/>
        <a:ext cx="10885985" cy="802386"/>
      </dsp:txXfrm>
    </dsp:sp>
    <dsp:sp modelId="{7908E007-D47C-0B46-9DB5-FEF55432739D}">
      <dsp:nvSpPr>
        <dsp:cNvPr id="0" name=""/>
        <dsp:cNvSpPr/>
      </dsp:nvSpPr>
      <dsp:spPr>
        <a:xfrm>
          <a:off x="0" y="898157"/>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Visual Identification Activities</a:t>
          </a:r>
          <a:endParaRPr lang="en-US" sz="3000" kern="1200" dirty="0"/>
        </a:p>
        <a:p>
          <a:pPr marL="285750" lvl="1" indent="-285750" algn="l" defTabSz="1333500">
            <a:lnSpc>
              <a:spcPct val="90000"/>
            </a:lnSpc>
            <a:spcBef>
              <a:spcPct val="0"/>
            </a:spcBef>
            <a:spcAft>
              <a:spcPct val="20000"/>
            </a:spcAft>
            <a:buChar char="•"/>
          </a:pPr>
          <a:r>
            <a:rPr lang="en-GB" sz="3000" kern="1200" dirty="0"/>
            <a:t>Visual Differentiation of objects</a:t>
          </a:r>
        </a:p>
        <a:p>
          <a:pPr marL="285750" lvl="1" indent="-285750" algn="l" defTabSz="1333500">
            <a:lnSpc>
              <a:spcPct val="90000"/>
            </a:lnSpc>
            <a:spcBef>
              <a:spcPct val="0"/>
            </a:spcBef>
            <a:spcAft>
              <a:spcPct val="20000"/>
            </a:spcAft>
            <a:buChar char="•"/>
          </a:pPr>
          <a:r>
            <a:rPr lang="en-GB" sz="3000" kern="1200" dirty="0"/>
            <a:t>Dynamic Difficulty Adjustment</a:t>
          </a:r>
          <a:endParaRPr lang="en-US" sz="3000" kern="1200" dirty="0"/>
        </a:p>
      </dsp:txBody>
      <dsp:txXfrm>
        <a:off x="0" y="898157"/>
        <a:ext cx="10972799" cy="1494540"/>
      </dsp:txXfrm>
    </dsp:sp>
    <dsp:sp modelId="{7C5A822B-E7ED-3242-96F5-1E2C23F41CA9}">
      <dsp:nvSpPr>
        <dsp:cNvPr id="0" name=""/>
        <dsp:cNvSpPr/>
      </dsp:nvSpPr>
      <dsp:spPr>
        <a:xfrm>
          <a:off x="0" y="239269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Non-Functional </a:t>
          </a:r>
        </a:p>
      </dsp:txBody>
      <dsp:txXfrm>
        <a:off x="43407" y="2436104"/>
        <a:ext cx="10885985" cy="802386"/>
      </dsp:txXfrm>
    </dsp:sp>
    <dsp:sp modelId="{6D5425E7-99A0-D740-A5CE-FFFAAD54123A}">
      <dsp:nvSpPr>
        <dsp:cNvPr id="0" name=""/>
        <dsp:cNvSpPr/>
      </dsp:nvSpPr>
      <dsp:spPr>
        <a:xfrm>
          <a:off x="0" y="3281898"/>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Reliability</a:t>
          </a:r>
          <a:endParaRPr lang="en-US" sz="3000" kern="1200" dirty="0"/>
        </a:p>
        <a:p>
          <a:pPr marL="285750" lvl="1" indent="-285750" algn="l" defTabSz="1333500">
            <a:lnSpc>
              <a:spcPct val="90000"/>
            </a:lnSpc>
            <a:spcBef>
              <a:spcPct val="0"/>
            </a:spcBef>
            <a:spcAft>
              <a:spcPct val="20000"/>
            </a:spcAft>
            <a:buChar char="•"/>
          </a:pPr>
          <a:r>
            <a:rPr lang="en-GB" sz="3000" kern="1200"/>
            <a:t>Accessibility</a:t>
          </a:r>
          <a:endParaRPr lang="en-US" sz="3000" kern="1200" dirty="0"/>
        </a:p>
        <a:p>
          <a:pPr marL="285750" lvl="1" indent="-285750" algn="l" defTabSz="1333500">
            <a:lnSpc>
              <a:spcPct val="90000"/>
            </a:lnSpc>
            <a:spcBef>
              <a:spcPct val="0"/>
            </a:spcBef>
            <a:spcAft>
              <a:spcPct val="20000"/>
            </a:spcAft>
            <a:buChar char="•"/>
          </a:pPr>
          <a:r>
            <a:rPr lang="en-GB" sz="3000" kern="1200" dirty="0"/>
            <a:t>Engagement</a:t>
          </a:r>
          <a:endParaRPr lang="en-US" sz="3000" kern="1200" dirty="0"/>
        </a:p>
      </dsp:txBody>
      <dsp:txXfrm>
        <a:off x="0" y="3281898"/>
        <a:ext cx="10972799" cy="149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1EAF8-D6C7-424B-B396-6C8EF9658F42}">
      <dsp:nvSpPr>
        <dsp:cNvPr id="0" name=""/>
        <dsp:cNvSpPr/>
      </dsp:nvSpPr>
      <dsp:spPr>
        <a:xfrm>
          <a:off x="0" y="1593952"/>
          <a:ext cx="7286600" cy="2860749"/>
        </a:xfrm>
        <a:prstGeom prst="roundRect">
          <a:avLst>
            <a:gd name="adj" fmla="val 10000"/>
          </a:avLst>
        </a:prstGeom>
        <a:solidFill>
          <a:schemeClr val="accent1">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How can interactive learning modules, combined with natural language processing (NLP) techniques, be effectively utilized to enhance the reading skills of children with dyslexia?</a:t>
          </a:r>
          <a:endParaRPr lang="en-US" sz="2400" kern="1200" dirty="0"/>
        </a:p>
      </dsp:txBody>
      <dsp:txXfrm>
        <a:off x="83788" y="1677740"/>
        <a:ext cx="7119024" cy="26931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26BE0-32EF-034A-95D9-1D0467BBE23F}">
      <dsp:nvSpPr>
        <dsp:cNvPr id="0" name=""/>
        <dsp:cNvSpPr/>
      </dsp:nvSpPr>
      <dsp:spPr>
        <a:xfrm>
          <a:off x="0" y="2752"/>
          <a:ext cx="10814993" cy="842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i="0" kern="1200"/>
            <a:t>Main Objective:</a:t>
          </a:r>
          <a:r>
            <a:rPr lang="en-GB" sz="3600" b="0" i="0" kern="1200"/>
            <a:t> </a:t>
          </a:r>
          <a:endParaRPr lang="en-US" sz="3600" kern="1200"/>
        </a:p>
      </dsp:txBody>
      <dsp:txXfrm>
        <a:off x="41123" y="43875"/>
        <a:ext cx="10732747" cy="760154"/>
      </dsp:txXfrm>
    </dsp:sp>
    <dsp:sp modelId="{E5B2A808-9AC4-7B49-8EF0-8A150BD767EE}">
      <dsp:nvSpPr>
        <dsp:cNvPr id="0" name=""/>
        <dsp:cNvSpPr/>
      </dsp:nvSpPr>
      <dsp:spPr>
        <a:xfrm>
          <a:off x="0" y="845152"/>
          <a:ext cx="10814993" cy="85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376"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GB" sz="2800" b="0" i="0" kern="1200" dirty="0"/>
            <a:t>To design and develop a Reading Skills Enhancement Module that improves the reading abilities of children with dyslexia.</a:t>
          </a:r>
          <a:endParaRPr lang="en-US" sz="2800" kern="1200" dirty="0"/>
        </a:p>
      </dsp:txBody>
      <dsp:txXfrm>
        <a:off x="0" y="845152"/>
        <a:ext cx="10814993" cy="856980"/>
      </dsp:txXfrm>
    </dsp:sp>
    <dsp:sp modelId="{3E5532E4-1604-1447-917F-639DE9D5FB62}">
      <dsp:nvSpPr>
        <dsp:cNvPr id="0" name=""/>
        <dsp:cNvSpPr/>
      </dsp:nvSpPr>
      <dsp:spPr>
        <a:xfrm>
          <a:off x="0" y="1702132"/>
          <a:ext cx="10814993" cy="842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i="0" kern="1200"/>
            <a:t>Sub-Objectives:</a:t>
          </a:r>
          <a:endParaRPr lang="en-US" sz="3600" kern="1200"/>
        </a:p>
      </dsp:txBody>
      <dsp:txXfrm>
        <a:off x="41123" y="1743255"/>
        <a:ext cx="10732747" cy="760154"/>
      </dsp:txXfrm>
    </dsp:sp>
    <dsp:sp modelId="{463B413C-7DAD-9F4F-8C26-0FEC1137A8AB}">
      <dsp:nvSpPr>
        <dsp:cNvPr id="0" name=""/>
        <dsp:cNvSpPr/>
      </dsp:nvSpPr>
      <dsp:spPr>
        <a:xfrm>
          <a:off x="0" y="2544531"/>
          <a:ext cx="10814993" cy="2310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37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Phonological Awareness</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Decoding and Fluency</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Reading Comprehension</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Reading Difficulties Reduction</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Engagement and Motivation</a:t>
          </a:r>
          <a:endParaRPr lang="en-US" sz="2800" b="0" i="0" kern="1200" dirty="0">
            <a:solidFill>
              <a:prstClr val="black">
                <a:hueOff val="0"/>
                <a:satOff val="0"/>
                <a:lumOff val="0"/>
                <a:alphaOff val="0"/>
              </a:prstClr>
            </a:solidFill>
            <a:latin typeface="Cambria"/>
            <a:ea typeface="+mn-ea"/>
            <a:cs typeface="+mn-cs"/>
          </a:endParaRPr>
        </a:p>
      </dsp:txBody>
      <dsp:txXfrm>
        <a:off x="0" y="2544531"/>
        <a:ext cx="10814993" cy="2310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AE93-E47A-FB48-AF0C-69E334728E89}">
      <dsp:nvSpPr>
        <dsp:cNvPr id="0" name=""/>
        <dsp:cNvSpPr/>
      </dsp:nvSpPr>
      <dsp:spPr>
        <a:xfrm>
          <a:off x="0" y="895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Functional</a:t>
          </a:r>
        </a:p>
      </dsp:txBody>
      <dsp:txXfrm>
        <a:off x="43407" y="52364"/>
        <a:ext cx="10885985" cy="802386"/>
      </dsp:txXfrm>
    </dsp:sp>
    <dsp:sp modelId="{7908E007-D47C-0B46-9DB5-FEF55432739D}">
      <dsp:nvSpPr>
        <dsp:cNvPr id="0" name=""/>
        <dsp:cNvSpPr/>
      </dsp:nvSpPr>
      <dsp:spPr>
        <a:xfrm>
          <a:off x="0" y="898157"/>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Interactive Learning Modules</a:t>
          </a:r>
          <a:endParaRPr lang="en-US" sz="3000" kern="1200" dirty="0"/>
        </a:p>
        <a:p>
          <a:pPr marL="285750" lvl="1" indent="-285750" algn="l" defTabSz="1333500">
            <a:lnSpc>
              <a:spcPct val="90000"/>
            </a:lnSpc>
            <a:spcBef>
              <a:spcPct val="0"/>
            </a:spcBef>
            <a:spcAft>
              <a:spcPct val="20000"/>
            </a:spcAft>
            <a:buChar char="•"/>
          </a:pPr>
          <a:r>
            <a:rPr lang="en-GB" sz="3000" kern="1200" dirty="0"/>
            <a:t>Text-to-Speech and Word Highlighting</a:t>
          </a:r>
        </a:p>
        <a:p>
          <a:pPr marL="285750" lvl="1" indent="-285750" algn="l" defTabSz="1333500">
            <a:lnSpc>
              <a:spcPct val="90000"/>
            </a:lnSpc>
            <a:spcBef>
              <a:spcPct val="0"/>
            </a:spcBef>
            <a:spcAft>
              <a:spcPct val="20000"/>
            </a:spcAft>
            <a:buChar char="•"/>
          </a:pPr>
          <a:r>
            <a:rPr lang="en-GB" sz="3000" kern="1200" dirty="0"/>
            <a:t>Personalized Reading Materials</a:t>
          </a:r>
        </a:p>
      </dsp:txBody>
      <dsp:txXfrm>
        <a:off x="0" y="898157"/>
        <a:ext cx="10972799" cy="1494540"/>
      </dsp:txXfrm>
    </dsp:sp>
    <dsp:sp modelId="{7C5A822B-E7ED-3242-96F5-1E2C23F41CA9}">
      <dsp:nvSpPr>
        <dsp:cNvPr id="0" name=""/>
        <dsp:cNvSpPr/>
      </dsp:nvSpPr>
      <dsp:spPr>
        <a:xfrm>
          <a:off x="0" y="239269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Non-Functional </a:t>
          </a:r>
        </a:p>
      </dsp:txBody>
      <dsp:txXfrm>
        <a:off x="43407" y="2436104"/>
        <a:ext cx="10885985" cy="802386"/>
      </dsp:txXfrm>
    </dsp:sp>
    <dsp:sp modelId="{6D5425E7-99A0-D740-A5CE-FFFAAD54123A}">
      <dsp:nvSpPr>
        <dsp:cNvPr id="0" name=""/>
        <dsp:cNvSpPr/>
      </dsp:nvSpPr>
      <dsp:spPr>
        <a:xfrm>
          <a:off x="0" y="3281898"/>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Performance</a:t>
          </a:r>
          <a:endParaRPr lang="en-US" sz="3000" kern="1200" dirty="0"/>
        </a:p>
        <a:p>
          <a:pPr marL="285750" lvl="1" indent="-285750" algn="l" defTabSz="1333500">
            <a:lnSpc>
              <a:spcPct val="90000"/>
            </a:lnSpc>
            <a:spcBef>
              <a:spcPct val="0"/>
            </a:spcBef>
            <a:spcAft>
              <a:spcPct val="20000"/>
            </a:spcAft>
            <a:buChar char="•"/>
          </a:pPr>
          <a:r>
            <a:rPr lang="en-GB" sz="3000" kern="1200"/>
            <a:t>Scalability</a:t>
          </a:r>
          <a:endParaRPr lang="en-US" sz="3000" kern="1200" dirty="0"/>
        </a:p>
        <a:p>
          <a:pPr marL="285750" lvl="1" indent="-285750" algn="l" defTabSz="1333500">
            <a:lnSpc>
              <a:spcPct val="90000"/>
            </a:lnSpc>
            <a:spcBef>
              <a:spcPct val="0"/>
            </a:spcBef>
            <a:spcAft>
              <a:spcPct val="20000"/>
            </a:spcAft>
            <a:buChar char="•"/>
          </a:pPr>
          <a:r>
            <a:rPr lang="en-GB" sz="3000" kern="1200"/>
            <a:t>Usability</a:t>
          </a:r>
          <a:endParaRPr lang="en-US" sz="3000" kern="1200" dirty="0"/>
        </a:p>
      </dsp:txBody>
      <dsp:txXfrm>
        <a:off x="0" y="3281898"/>
        <a:ext cx="10972799" cy="14945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2588E-0424-4C3E-992A-96149EF474C2}">
      <dsp:nvSpPr>
        <dsp:cNvPr id="0" name=""/>
        <dsp:cNvSpPr/>
      </dsp:nvSpPr>
      <dsp:spPr>
        <a:xfrm>
          <a:off x="0" y="2048589"/>
          <a:ext cx="7430616" cy="175593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6F81C-2B04-4456-93B1-CB775313C81A}">
      <dsp:nvSpPr>
        <dsp:cNvPr id="0" name=""/>
        <dsp:cNvSpPr/>
      </dsp:nvSpPr>
      <dsp:spPr>
        <a:xfrm>
          <a:off x="531170" y="2443674"/>
          <a:ext cx="965763" cy="9657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7DFDBB-FA92-4A23-801B-F85A364C019A}">
      <dsp:nvSpPr>
        <dsp:cNvPr id="0" name=""/>
        <dsp:cNvSpPr/>
      </dsp:nvSpPr>
      <dsp:spPr>
        <a:xfrm>
          <a:off x="2028103" y="2048589"/>
          <a:ext cx="5402512" cy="1755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36" tIns="185836" rIns="185836" bIns="185836" numCol="1" spcCol="1270" anchor="ctr" anchorCtr="0">
          <a:noAutofit/>
        </a:bodyPr>
        <a:lstStyle/>
        <a:p>
          <a:pPr marL="0" lvl="0" indent="0" algn="l" defTabSz="889000">
            <a:lnSpc>
              <a:spcPct val="100000"/>
            </a:lnSpc>
            <a:spcBef>
              <a:spcPct val="0"/>
            </a:spcBef>
            <a:spcAft>
              <a:spcPct val="35000"/>
            </a:spcAft>
            <a:buNone/>
          </a:pPr>
          <a:r>
            <a:rPr lang="en-GB" sz="2000" kern="1200" dirty="0"/>
            <a:t>How can machine learning techniques be employed to develop adaptive memory training exercises that effectively enhance the short-term memory of children with dyslexia?</a:t>
          </a:r>
          <a:endParaRPr lang="en-US" sz="2000" kern="1200" dirty="0"/>
        </a:p>
      </dsp:txBody>
      <dsp:txXfrm>
        <a:off x="2028103" y="2048589"/>
        <a:ext cx="5402512" cy="17559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E4B2A-A65E-5F4A-97EB-584F2F899418}">
      <dsp:nvSpPr>
        <dsp:cNvPr id="0" name=""/>
        <dsp:cNvSpPr/>
      </dsp:nvSpPr>
      <dsp:spPr>
        <a:xfrm>
          <a:off x="0" y="456918"/>
          <a:ext cx="10972799" cy="18711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1611" tIns="562356" rIns="851611" bIns="192024" numCol="1" spcCol="1270" anchor="t" anchorCtr="0">
          <a:noAutofit/>
        </a:bodyPr>
        <a:lstStyle/>
        <a:p>
          <a:pPr marL="228600" lvl="1" indent="-228600" algn="l" defTabSz="1200150">
            <a:lnSpc>
              <a:spcPct val="90000"/>
            </a:lnSpc>
            <a:spcBef>
              <a:spcPct val="0"/>
            </a:spcBef>
            <a:spcAft>
              <a:spcPct val="15000"/>
            </a:spcAft>
            <a:buChar char="•"/>
          </a:pPr>
          <a:r>
            <a:rPr lang="en-GB" sz="2700" b="0" i="0" kern="1200" dirty="0"/>
            <a:t>To design and develop a Short-term Memory Enhancement Module that improves the short-term memory skills of children with dyslexia.</a:t>
          </a:r>
          <a:endParaRPr lang="en-US" sz="2700" kern="1200" dirty="0"/>
        </a:p>
      </dsp:txBody>
      <dsp:txXfrm>
        <a:off x="0" y="456918"/>
        <a:ext cx="10972799" cy="1871100"/>
      </dsp:txXfrm>
    </dsp:sp>
    <dsp:sp modelId="{31928506-8AFC-2148-94D5-8F3A524B7C7A}">
      <dsp:nvSpPr>
        <dsp:cNvPr id="0" name=""/>
        <dsp:cNvSpPr/>
      </dsp:nvSpPr>
      <dsp:spPr>
        <a:xfrm>
          <a:off x="548639" y="58398"/>
          <a:ext cx="7680959" cy="797039"/>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200150">
            <a:lnSpc>
              <a:spcPct val="90000"/>
            </a:lnSpc>
            <a:spcBef>
              <a:spcPct val="0"/>
            </a:spcBef>
            <a:spcAft>
              <a:spcPct val="35000"/>
            </a:spcAft>
            <a:buNone/>
          </a:pPr>
          <a:r>
            <a:rPr lang="en-GB" sz="2700" b="1" i="0" kern="1200"/>
            <a:t>Main Objective:</a:t>
          </a:r>
          <a:r>
            <a:rPr lang="en-GB" sz="2700" b="0" i="0" kern="1200"/>
            <a:t> </a:t>
          </a:r>
          <a:endParaRPr lang="en-US" sz="2700" kern="1200"/>
        </a:p>
      </dsp:txBody>
      <dsp:txXfrm>
        <a:off x="587547" y="97306"/>
        <a:ext cx="7603143" cy="719223"/>
      </dsp:txXfrm>
    </dsp:sp>
    <dsp:sp modelId="{EBF791D0-9B99-C14F-BC05-9E69616EEEE9}">
      <dsp:nvSpPr>
        <dsp:cNvPr id="0" name=""/>
        <dsp:cNvSpPr/>
      </dsp:nvSpPr>
      <dsp:spPr>
        <a:xfrm>
          <a:off x="0" y="2872338"/>
          <a:ext cx="10972799" cy="19986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1611" tIns="562356" rIns="851611" bIns="192024" numCol="1" spcCol="1270" anchor="t" anchorCtr="0">
          <a:noAutofit/>
        </a:bodyPr>
        <a:lstStyle/>
        <a:p>
          <a:pPr marL="228600" lvl="1" indent="-228600" algn="l" defTabSz="1200150">
            <a:lnSpc>
              <a:spcPct val="90000"/>
            </a:lnSpc>
            <a:spcBef>
              <a:spcPct val="0"/>
            </a:spcBef>
            <a:spcAft>
              <a:spcPct val="15000"/>
            </a:spcAft>
            <a:buChar char="•"/>
          </a:pPr>
          <a:r>
            <a:rPr lang="en-GB" sz="2700" b="1" i="0" kern="1200"/>
            <a:t>Enhance Short-term Memory</a:t>
          </a:r>
          <a:endParaRPr lang="en-US" sz="2700" kern="1200"/>
        </a:p>
        <a:p>
          <a:pPr marL="228600" lvl="1" indent="-228600" algn="l" defTabSz="1200150">
            <a:lnSpc>
              <a:spcPct val="90000"/>
            </a:lnSpc>
            <a:spcBef>
              <a:spcPct val="0"/>
            </a:spcBef>
            <a:spcAft>
              <a:spcPct val="15000"/>
            </a:spcAft>
            <a:buChar char="•"/>
          </a:pPr>
          <a:r>
            <a:rPr lang="en-GB" sz="2700" b="1" i="0" kern="1200" dirty="0"/>
            <a:t>Improve Working Memory</a:t>
          </a:r>
          <a:endParaRPr lang="en-US" sz="2700" kern="1200" dirty="0"/>
        </a:p>
        <a:p>
          <a:pPr marL="228600" lvl="1" indent="-228600" algn="l" defTabSz="1200150">
            <a:lnSpc>
              <a:spcPct val="90000"/>
            </a:lnSpc>
            <a:spcBef>
              <a:spcPct val="0"/>
            </a:spcBef>
            <a:spcAft>
              <a:spcPct val="15000"/>
            </a:spcAft>
            <a:buChar char="•"/>
          </a:pPr>
          <a:r>
            <a:rPr lang="en-GB" sz="2700" b="1" i="0" kern="1200"/>
            <a:t>Increase Memory Capacity</a:t>
          </a:r>
          <a:endParaRPr lang="en-US" sz="2700" kern="1200"/>
        </a:p>
      </dsp:txBody>
      <dsp:txXfrm>
        <a:off x="0" y="2872338"/>
        <a:ext cx="10972799" cy="1998675"/>
      </dsp:txXfrm>
    </dsp:sp>
    <dsp:sp modelId="{ECE81F7E-45A5-3349-9324-80FA72AD4317}">
      <dsp:nvSpPr>
        <dsp:cNvPr id="0" name=""/>
        <dsp:cNvSpPr/>
      </dsp:nvSpPr>
      <dsp:spPr>
        <a:xfrm>
          <a:off x="548639" y="2473818"/>
          <a:ext cx="7680959" cy="797039"/>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200150">
            <a:lnSpc>
              <a:spcPct val="90000"/>
            </a:lnSpc>
            <a:spcBef>
              <a:spcPct val="0"/>
            </a:spcBef>
            <a:spcAft>
              <a:spcPct val="35000"/>
            </a:spcAft>
            <a:buNone/>
          </a:pPr>
          <a:r>
            <a:rPr lang="en-GB" sz="2700" b="1" i="0" kern="1200"/>
            <a:t>Sub-Objectives:</a:t>
          </a:r>
          <a:endParaRPr lang="en-US" sz="2700" kern="1200"/>
        </a:p>
      </dsp:txBody>
      <dsp:txXfrm>
        <a:off x="587547" y="2512726"/>
        <a:ext cx="7603143" cy="7192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AE93-E47A-FB48-AF0C-69E334728E89}">
      <dsp:nvSpPr>
        <dsp:cNvPr id="0" name=""/>
        <dsp:cNvSpPr/>
      </dsp:nvSpPr>
      <dsp:spPr>
        <a:xfrm>
          <a:off x="0" y="895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Functional</a:t>
          </a:r>
        </a:p>
      </dsp:txBody>
      <dsp:txXfrm>
        <a:off x="43407" y="52364"/>
        <a:ext cx="10885985" cy="802386"/>
      </dsp:txXfrm>
    </dsp:sp>
    <dsp:sp modelId="{7908E007-D47C-0B46-9DB5-FEF55432739D}">
      <dsp:nvSpPr>
        <dsp:cNvPr id="0" name=""/>
        <dsp:cNvSpPr/>
      </dsp:nvSpPr>
      <dsp:spPr>
        <a:xfrm>
          <a:off x="0" y="898157"/>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a:t>Memory Training Exercises</a:t>
          </a:r>
          <a:endParaRPr lang="en-US" sz="3000" kern="1200"/>
        </a:p>
        <a:p>
          <a:pPr marL="285750" lvl="1" indent="-285750" algn="l" defTabSz="1333500">
            <a:lnSpc>
              <a:spcPct val="90000"/>
            </a:lnSpc>
            <a:spcBef>
              <a:spcPct val="0"/>
            </a:spcBef>
            <a:spcAft>
              <a:spcPct val="20000"/>
            </a:spcAft>
            <a:buChar char="•"/>
          </a:pPr>
          <a:r>
            <a:rPr lang="en-GB" sz="3000" kern="1200"/>
            <a:t>Performance Data Analysis</a:t>
          </a:r>
          <a:endParaRPr lang="en-US" sz="3000" kern="1200"/>
        </a:p>
        <a:p>
          <a:pPr marL="285750" lvl="1" indent="-285750" algn="l" defTabSz="1333500">
            <a:lnSpc>
              <a:spcPct val="90000"/>
            </a:lnSpc>
            <a:spcBef>
              <a:spcPct val="0"/>
            </a:spcBef>
            <a:spcAft>
              <a:spcPct val="20000"/>
            </a:spcAft>
            <a:buChar char="•"/>
          </a:pPr>
          <a:r>
            <a:rPr lang="en-GB" sz="3000" kern="1200"/>
            <a:t>Personalized Memory Exercises</a:t>
          </a:r>
          <a:endParaRPr lang="en-US" sz="3000" kern="1200"/>
        </a:p>
      </dsp:txBody>
      <dsp:txXfrm>
        <a:off x="0" y="898157"/>
        <a:ext cx="10972799" cy="1494540"/>
      </dsp:txXfrm>
    </dsp:sp>
    <dsp:sp modelId="{7C5A822B-E7ED-3242-96F5-1E2C23F41CA9}">
      <dsp:nvSpPr>
        <dsp:cNvPr id="0" name=""/>
        <dsp:cNvSpPr/>
      </dsp:nvSpPr>
      <dsp:spPr>
        <a:xfrm>
          <a:off x="0" y="239269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Non-Functional </a:t>
          </a:r>
        </a:p>
      </dsp:txBody>
      <dsp:txXfrm>
        <a:off x="43407" y="2436104"/>
        <a:ext cx="10885985" cy="802386"/>
      </dsp:txXfrm>
    </dsp:sp>
    <dsp:sp modelId="{6D5425E7-99A0-D740-A5CE-FFFAAD54123A}">
      <dsp:nvSpPr>
        <dsp:cNvPr id="0" name=""/>
        <dsp:cNvSpPr/>
      </dsp:nvSpPr>
      <dsp:spPr>
        <a:xfrm>
          <a:off x="0" y="3281898"/>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a:t>Efficiency</a:t>
          </a:r>
          <a:endParaRPr lang="en-US" sz="3000" kern="1200"/>
        </a:p>
        <a:p>
          <a:pPr marL="285750" lvl="1" indent="-285750" algn="l" defTabSz="1333500">
            <a:lnSpc>
              <a:spcPct val="90000"/>
            </a:lnSpc>
            <a:spcBef>
              <a:spcPct val="0"/>
            </a:spcBef>
            <a:spcAft>
              <a:spcPct val="20000"/>
            </a:spcAft>
            <a:buChar char="•"/>
          </a:pPr>
          <a:r>
            <a:rPr lang="en-GB" sz="3000" kern="1200"/>
            <a:t>Security</a:t>
          </a:r>
          <a:endParaRPr lang="en-US" sz="3000" kern="1200"/>
        </a:p>
        <a:p>
          <a:pPr marL="285750" lvl="1" indent="-285750" algn="l" defTabSz="1333500">
            <a:lnSpc>
              <a:spcPct val="90000"/>
            </a:lnSpc>
            <a:spcBef>
              <a:spcPct val="0"/>
            </a:spcBef>
            <a:spcAft>
              <a:spcPct val="20000"/>
            </a:spcAft>
            <a:buChar char="•"/>
          </a:pPr>
          <a:r>
            <a:rPr lang="en-GB" sz="3000" kern="1200"/>
            <a:t>Adaptability</a:t>
          </a:r>
          <a:endParaRPr lang="en-US" sz="3000" kern="1200"/>
        </a:p>
      </dsp:txBody>
      <dsp:txXfrm>
        <a:off x="0" y="3281898"/>
        <a:ext cx="10972799" cy="14945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12/4/2024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T21273858/24-25J-133" TargetMode="External"/><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en/colour-wheel-spectrum-rainbow-1740381/" TargetMode="External"/><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curriculumcommunitycollegeenglish.info/introcurrguide.htm"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aul-cbua.pressbooks.pub/choosingsources/chapter/purpose-of-research-questions/" TargetMode="External"/><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freepngimg.com/png/163693-kids-pic-reading-free-hq-image" TargetMode="External"/><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3" Type="http://schemas.openxmlformats.org/officeDocument/2006/relationships/hyperlink" Target="https://www.enago.jp/academy/research-aims-and-objectives/" TargetMode="External"/><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www.picpedia.org/chalkboard/s/short-term-plan.html" TargetMode="External"/><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ww.picpedia.org/highway-signs/s/short-term.html" TargetMode="External"/><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T21273858/24-25J-133.git"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title"/>
          </p:nvPr>
        </p:nvSpPr>
        <p:spPr>
          <a:xfrm>
            <a:off x="609600" y="4005064"/>
            <a:ext cx="4011084" cy="1162050"/>
          </a:xfrm>
        </p:spPr>
        <p:txBody>
          <a:bodyPr anchor="b">
            <a:noAutofit/>
          </a:bodyPr>
          <a:lstStyle/>
          <a:p>
            <a:r>
              <a:rPr lang="en-GB" sz="4000" dirty="0">
                <a:solidFill>
                  <a:srgbClr val="002060"/>
                </a:solidFill>
              </a:rPr>
              <a:t>Mobile and Simulation-based Approach to Reduce Dyslexia in Children with Learning Disabilities</a:t>
            </a:r>
            <a:endParaRPr lang="en-US" sz="4000" dirty="0">
              <a:solidFill>
                <a:srgbClr val="002060"/>
              </a:solidFill>
            </a:endParaRPr>
          </a:p>
        </p:txBody>
      </p:sp>
      <p:pic>
        <p:nvPicPr>
          <p:cNvPr id="3" name="Picture 2" descr="A young boys wearing headphones reading a book&#10;&#10;Description automatically generated">
            <a:extLst>
              <a:ext uri="{FF2B5EF4-FFF2-40B4-BE49-F238E27FC236}">
                <a16:creationId xmlns:a16="http://schemas.microsoft.com/office/drawing/2014/main" id="{A51C82FC-6052-C2DB-D959-211F3E0108F5}"/>
              </a:ext>
            </a:extLst>
          </p:cNvPr>
          <p:cNvPicPr>
            <a:picLocks noChangeAspect="1"/>
          </p:cNvPicPr>
          <p:nvPr/>
        </p:nvPicPr>
        <p:blipFill>
          <a:blip r:embed="rId2">
            <a:extLst>
              <a:ext uri="{28A0092B-C50C-407E-A947-70E740481C1C}">
                <a14:useLocalDpi xmlns:a14="http://schemas.microsoft.com/office/drawing/2010/main" val="0"/>
              </a:ext>
            </a:extLst>
          </a:blip>
          <a:srcRect l="15821" r="14021" b="1"/>
          <a:stretch/>
        </p:blipFill>
        <p:spPr>
          <a:xfrm>
            <a:off x="4766733" y="273051"/>
            <a:ext cx="6815667" cy="5853113"/>
          </a:xfrm>
          <a:prstGeom prst="rect">
            <a:avLst/>
          </a:prstGeom>
          <a:ln>
            <a:noFill/>
          </a:ln>
          <a:effectLst>
            <a:softEdge rad="112500"/>
          </a:effectLst>
        </p:spPr>
      </p:pic>
      <p:sp>
        <p:nvSpPr>
          <p:cNvPr id="5" name="Subtitle 4">
            <a:extLst>
              <a:ext uri="{FF2B5EF4-FFF2-40B4-BE49-F238E27FC236}">
                <a16:creationId xmlns:a16="http://schemas.microsoft.com/office/drawing/2014/main" id="{288F3F03-40A0-499D-BDCC-A8E886D9D7C4}"/>
              </a:ext>
            </a:extLst>
          </p:cNvPr>
          <p:cNvSpPr>
            <a:spLocks noGrp="1"/>
          </p:cNvSpPr>
          <p:nvPr>
            <p:ph type="body" sz="half" idx="2"/>
          </p:nvPr>
        </p:nvSpPr>
        <p:spPr>
          <a:xfrm>
            <a:off x="609600" y="5197946"/>
            <a:ext cx="4011084" cy="608932"/>
          </a:xfrm>
        </p:spPr>
        <p:txBody>
          <a:bodyPr>
            <a:normAutofit/>
          </a:bodyPr>
          <a:lstStyle/>
          <a:p>
            <a:r>
              <a:rPr lang="en-GB" sz="2800" i="0" u="none" strike="noStrike" dirty="0">
                <a:effectLst/>
                <a:hlinkClick r:id="rId3"/>
              </a:rPr>
              <a:t>24-25J-133</a:t>
            </a:r>
            <a:endParaRPr lang="en-US" sz="2800" dirty="0"/>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384720" y="692696"/>
            <a:ext cx="6480720" cy="1362075"/>
          </a:xfrm>
        </p:spPr>
        <p:txBody>
          <a:bodyPr>
            <a:normAutofit/>
          </a:bodyPr>
          <a:lstStyle/>
          <a:p>
            <a:r>
              <a:rPr lang="en-US" sz="5400" dirty="0">
                <a:solidFill>
                  <a:srgbClr val="002060"/>
                </a:solidFill>
              </a:rPr>
              <a:t>Introduction</a:t>
            </a:r>
          </a:p>
        </p:txBody>
      </p:sp>
      <p:sp>
        <p:nvSpPr>
          <p:cNvPr id="11" name="Rectangle 10">
            <a:extLst>
              <a:ext uri="{FF2B5EF4-FFF2-40B4-BE49-F238E27FC236}">
                <a16:creationId xmlns:a16="http://schemas.microsoft.com/office/drawing/2014/main" id="{3BE02155-921C-9CB9-8AE9-D8E1B58D84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8" name="Picture 7" descr="A child and child using a computer&#10;&#10;Description automatically generated">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232" y="836712"/>
            <a:ext cx="4691360" cy="4968552"/>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Background</a:t>
            </a:r>
          </a:p>
          <a:p>
            <a:pPr marL="342900" indent="-342900">
              <a:lnSpc>
                <a:spcPct val="150000"/>
              </a:lnSpc>
              <a:buAutoNum type="arabicPeriod"/>
            </a:pPr>
            <a:r>
              <a:rPr lang="en-LK" sz="3600" dirty="0"/>
              <a:t>Research probelem </a:t>
            </a:r>
          </a:p>
          <a:p>
            <a:pPr marL="342900" indent="-342900">
              <a:lnSpc>
                <a:spcPct val="150000"/>
              </a:lnSpc>
              <a:buAutoNum type="arabicPeriod"/>
            </a:pPr>
            <a:r>
              <a:rPr lang="en-LK" sz="3600" dirty="0"/>
              <a:t>Objectives</a:t>
            </a:r>
          </a:p>
        </p:txBody>
      </p:sp>
    </p:spTree>
    <p:extLst>
      <p:ext uri="{BB962C8B-B14F-4D97-AF65-F5344CB8AC3E}">
        <p14:creationId xmlns:p14="http://schemas.microsoft.com/office/powerpoint/2010/main" val="1430183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A530D059-018F-DA90-CCC6-937F37B3263E}"/>
              </a:ext>
            </a:extLst>
          </p:cNvPr>
          <p:cNvSpPr txBox="1">
            <a:spLocks/>
          </p:cNvSpPr>
          <p:nvPr/>
        </p:nvSpPr>
        <p:spPr>
          <a:xfrm>
            <a:off x="963084" y="764704"/>
            <a:ext cx="10605524" cy="5283782"/>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5100" dirty="0">
                <a:solidFill>
                  <a:srgbClr val="002060"/>
                </a:solidFill>
                <a:latin typeface="__Inter_aaf875"/>
              </a:rPr>
              <a:t>Background </a:t>
            </a:r>
            <a:br>
              <a:rPr lang="en-GB" sz="5100" dirty="0">
                <a:solidFill>
                  <a:srgbClr val="002060"/>
                </a:solidFill>
                <a:latin typeface="__Inter_aaf875"/>
              </a:rPr>
            </a:br>
            <a:endParaRPr lang="en-GB" sz="5100" dirty="0">
              <a:solidFill>
                <a:srgbClr val="002060"/>
              </a:solidFill>
              <a:latin typeface="__Inter_aaf875"/>
            </a:endParaRPr>
          </a:p>
          <a:p>
            <a:pPr>
              <a:lnSpc>
                <a:spcPct val="120000"/>
              </a:lnSpc>
            </a:pPr>
            <a:r>
              <a:rPr lang="en-US" dirty="0">
                <a:solidFill>
                  <a:srgbClr val="374151"/>
                </a:solidFill>
                <a:latin typeface="__Inter_aaf875"/>
              </a:rPr>
              <a:t>This Module is designed to support children with </a:t>
            </a:r>
            <a:r>
              <a:rPr lang="en-US" sz="3400" dirty="0">
                <a:solidFill>
                  <a:schemeClr val="accent2">
                    <a:lumMod val="50000"/>
                  </a:schemeClr>
                </a:solidFill>
                <a:latin typeface="__Inter_aaf875"/>
              </a:rPr>
              <a:t>dyslexia</a:t>
            </a:r>
            <a:r>
              <a:rPr lang="en-US" dirty="0">
                <a:solidFill>
                  <a:srgbClr val="374151"/>
                </a:solidFill>
                <a:latin typeface="__Inter_aaf875"/>
              </a:rPr>
              <a:t> who often struggle with visual perception and discrimination</a:t>
            </a:r>
            <a:r>
              <a:rPr lang="en-GB" dirty="0">
                <a:solidFill>
                  <a:srgbClr val="374151"/>
                </a:solidFill>
                <a:latin typeface="__Inter_aaf875"/>
              </a:rPr>
              <a:t>. </a:t>
            </a:r>
          </a:p>
          <a:p>
            <a:pPr>
              <a:lnSpc>
                <a:spcPct val="120000"/>
              </a:lnSpc>
            </a:pPr>
            <a:r>
              <a:rPr lang="en-US" dirty="0">
                <a:solidFill>
                  <a:srgbClr val="374151"/>
                </a:solidFill>
                <a:latin typeface="__Inter_aaf875"/>
              </a:rPr>
              <a:t>Research suggests that individuals with dyslexia may have underlying visual processing issues that impact their ability to learn</a:t>
            </a:r>
            <a:r>
              <a:rPr lang="en-GB" dirty="0">
                <a:solidFill>
                  <a:srgbClr val="374151"/>
                </a:solidFill>
                <a:latin typeface="__Inter_aaf875"/>
              </a:rPr>
              <a:t>. </a:t>
            </a:r>
          </a:p>
          <a:p>
            <a:pPr>
              <a:lnSpc>
                <a:spcPct val="120000"/>
              </a:lnSpc>
            </a:pPr>
            <a:r>
              <a:rPr lang="en-US" dirty="0">
                <a:solidFill>
                  <a:srgbClr val="374151"/>
                </a:solidFill>
                <a:latin typeface="__Inter_aaf875"/>
              </a:rPr>
              <a:t>Visual discrimination difficulties can impact students' performance in reading, writing, and mathematics</a:t>
            </a:r>
            <a:r>
              <a:rPr lang="en-GB" dirty="0">
                <a:solidFill>
                  <a:srgbClr val="374151"/>
                </a:solidFill>
                <a:latin typeface="__Inter_aaf875"/>
              </a:rPr>
              <a:t>. </a:t>
            </a:r>
          </a:p>
          <a:p>
            <a:pPr>
              <a:lnSpc>
                <a:spcPct val="120000"/>
              </a:lnSpc>
            </a:pPr>
            <a:r>
              <a:rPr lang="en-US" dirty="0">
                <a:solidFill>
                  <a:srgbClr val="374151"/>
                </a:solidFill>
                <a:latin typeface="__Inter_aaf875"/>
              </a:rPr>
              <a:t>By addressing these core visual processing challenges, the Visual Processing Improvement Module aims to enhance overall learning outcomes for children with dyslexia.</a:t>
            </a:r>
            <a:endParaRPr lang="en-US" dirty="0"/>
          </a:p>
          <a:p>
            <a:endParaRPr lang="en-US" dirty="0"/>
          </a:p>
        </p:txBody>
      </p:sp>
      <p:sp>
        <p:nvSpPr>
          <p:cNvPr id="10" name="Rectangle 9">
            <a:extLst>
              <a:ext uri="{FF2B5EF4-FFF2-40B4-BE49-F238E27FC236}">
                <a16:creationId xmlns:a16="http://schemas.microsoft.com/office/drawing/2014/main" id="{86FEB101-E70D-ED4A-417B-DE00776C4C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12" name="Picture 11" descr="A colorful circle with a white background&#10;&#10;Description automatically generated">
            <a:extLst>
              <a:ext uri="{FF2B5EF4-FFF2-40B4-BE49-F238E27FC236}">
                <a16:creationId xmlns:a16="http://schemas.microsoft.com/office/drawing/2014/main" id="{E49DEAD6-5053-3534-A95A-29C6C96B994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32304" y="344996"/>
            <a:ext cx="2184400" cy="2184400"/>
          </a:xfrm>
          <a:prstGeom prst="rect">
            <a:avLst/>
          </a:prstGeom>
        </p:spPr>
      </p:pic>
    </p:spTree>
    <p:extLst>
      <p:ext uri="{BB962C8B-B14F-4D97-AF65-F5344CB8AC3E}">
        <p14:creationId xmlns:p14="http://schemas.microsoft.com/office/powerpoint/2010/main" val="2855195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4011084" cy="4380086"/>
          </a:xfrm>
        </p:spPr>
        <p:txBody>
          <a:bodyPr vert="horz" lIns="91440" tIns="45720" rIns="91440" bIns="45720" rtlCol="0" anchor="b">
            <a:normAutofit/>
          </a:bodyPr>
          <a:lstStyle/>
          <a:p>
            <a:r>
              <a:rPr lang="en-US" sz="7200" dirty="0">
                <a:solidFill>
                  <a:srgbClr val="002060"/>
                </a:solidFill>
              </a:rPr>
              <a:t>Research Problem</a:t>
            </a:r>
            <a:br>
              <a:rPr lang="en-US" sz="2800" dirty="0">
                <a:solidFill>
                  <a:srgbClr val="002060"/>
                </a:solidFill>
              </a:rPr>
            </a:br>
            <a:endParaRPr lang="en-US" sz="2800" dirty="0">
              <a:solidFill>
                <a:srgbClr val="002060"/>
              </a:solidFill>
            </a:endParaRPr>
          </a:p>
        </p:txBody>
      </p:sp>
      <p:graphicFrame>
        <p:nvGraphicFramePr>
          <p:cNvPr id="8" name="Content Placeholder 5">
            <a:extLst>
              <a:ext uri="{FF2B5EF4-FFF2-40B4-BE49-F238E27FC236}">
                <a16:creationId xmlns:a16="http://schemas.microsoft.com/office/drawing/2014/main" id="{5EAC720A-A847-C8AF-83E1-5D10FB10B3FD}"/>
              </a:ext>
            </a:extLst>
          </p:cNvPr>
          <p:cNvGraphicFramePr>
            <a:graphicFrameLocks noGrp="1"/>
          </p:cNvGraphicFramePr>
          <p:nvPr>
            <p:ph idx="1"/>
            <p:extLst>
              <p:ext uri="{D42A27DB-BD31-4B8C-83A1-F6EECF244321}">
                <p14:modId xmlns:p14="http://schemas.microsoft.com/office/powerpoint/2010/main" val="2903103138"/>
              </p:ext>
            </p:extLst>
          </p:nvPr>
        </p:nvGraphicFramePr>
        <p:xfrm>
          <a:off x="4367809" y="273051"/>
          <a:ext cx="7214592"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19D4AB-34F5-B897-FCBD-923E6A61964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10474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0"/>
            <a:ext cx="10814991" cy="1700808"/>
          </a:xfrm>
        </p:spPr>
        <p:txBody>
          <a:bodyPr vert="horz" lIns="91440" tIns="45720" rIns="91440" bIns="45720" rtlCol="0" anchor="b">
            <a:normAutofit/>
          </a:bodyPr>
          <a:lstStyle/>
          <a:p>
            <a:pPr algn="ctr"/>
            <a:r>
              <a:rPr lang="en-US" sz="4800" dirty="0"/>
              <a:t>Specific and Sub Objectives</a:t>
            </a:r>
            <a:br>
              <a:rPr lang="en-US" sz="4800" dirty="0"/>
            </a:br>
            <a:endParaRPr lang="en-US" sz="4800" dirty="0"/>
          </a:p>
        </p:txBody>
      </p:sp>
      <p:graphicFrame>
        <p:nvGraphicFramePr>
          <p:cNvPr id="9" name="Content Placeholder 5">
            <a:extLst>
              <a:ext uri="{FF2B5EF4-FFF2-40B4-BE49-F238E27FC236}">
                <a16:creationId xmlns:a16="http://schemas.microsoft.com/office/drawing/2014/main" id="{B6C2A2B9-8C5D-3E87-1D30-8B7A4D4F4398}"/>
              </a:ext>
            </a:extLst>
          </p:cNvPr>
          <p:cNvGraphicFramePr>
            <a:graphicFrameLocks noGrp="1"/>
          </p:cNvGraphicFramePr>
          <p:nvPr>
            <p:ph idx="1"/>
            <p:extLst>
              <p:ext uri="{D42A27DB-BD31-4B8C-83A1-F6EECF244321}">
                <p14:modId xmlns:p14="http://schemas.microsoft.com/office/powerpoint/2010/main" val="1403990269"/>
              </p:ext>
            </p:extLst>
          </p:nvPr>
        </p:nvGraphicFramePr>
        <p:xfrm>
          <a:off x="609601" y="1052736"/>
          <a:ext cx="10972799"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31420855-A665-F67D-2D79-D06548380F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41337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96688" y="801184"/>
            <a:ext cx="6480720" cy="1362075"/>
          </a:xfrm>
        </p:spPr>
        <p:txBody>
          <a:bodyPr>
            <a:normAutofit/>
          </a:bodyPr>
          <a:lstStyle/>
          <a:p>
            <a:r>
              <a:rPr lang="en-US" sz="5400" dirty="0">
                <a:solidFill>
                  <a:srgbClr val="002060"/>
                </a:solidFill>
              </a:rPr>
              <a:t>Methodology</a:t>
            </a:r>
          </a:p>
        </p:txBody>
      </p:sp>
      <p:sp>
        <p:nvSpPr>
          <p:cNvPr id="11" name="Rectangle 10">
            <a:extLst>
              <a:ext uri="{FF2B5EF4-FFF2-40B4-BE49-F238E27FC236}">
                <a16:creationId xmlns:a16="http://schemas.microsoft.com/office/drawing/2014/main" id="{3BE02155-921C-9CB9-8AE9-D8E1B58D84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9936" y="908720"/>
            <a:ext cx="6672064" cy="5040560"/>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System Diagram</a:t>
            </a:r>
          </a:p>
          <a:p>
            <a:pPr marL="342900" indent="-342900">
              <a:lnSpc>
                <a:spcPct val="150000"/>
              </a:lnSpc>
              <a:buAutoNum type="arabicPeriod"/>
            </a:pPr>
            <a:r>
              <a:rPr lang="en-LK" sz="3600" dirty="0"/>
              <a:t>Tool &amp; Technologies</a:t>
            </a:r>
          </a:p>
          <a:p>
            <a:pPr marL="342900" indent="-342900">
              <a:lnSpc>
                <a:spcPct val="150000"/>
              </a:lnSpc>
              <a:buAutoNum type="arabicPeriod"/>
            </a:pPr>
            <a:r>
              <a:rPr lang="en-LK" sz="3600" dirty="0"/>
              <a:t>Github Commits</a:t>
            </a:r>
          </a:p>
        </p:txBody>
      </p:sp>
    </p:spTree>
    <p:extLst>
      <p:ext uri="{BB962C8B-B14F-4D97-AF65-F5344CB8AC3E}">
        <p14:creationId xmlns:p14="http://schemas.microsoft.com/office/powerpoint/2010/main" val="140582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BD0BB8-E5C9-51BB-C917-8F9B56C71268}"/>
              </a:ext>
            </a:extLst>
          </p:cNvPr>
          <p:cNvPicPr>
            <a:picLocks noChangeAspect="1"/>
          </p:cNvPicPr>
          <p:nvPr/>
        </p:nvPicPr>
        <p:blipFill>
          <a:blip r:embed="rId2">
            <a:extLst>
              <a:ext uri="{28A0092B-C50C-407E-A947-70E740481C1C}">
                <a14:useLocalDpi xmlns:a14="http://schemas.microsoft.com/office/drawing/2010/main" val="0"/>
              </a:ext>
            </a:extLst>
          </a:blip>
          <a:srcRect t="3052" b="3052"/>
          <a:stretch/>
        </p:blipFill>
        <p:spPr>
          <a:xfrm>
            <a:off x="767408" y="980728"/>
            <a:ext cx="10225136" cy="5400600"/>
          </a:xfrm>
          <a:prstGeom prst="rect">
            <a:avLst/>
          </a:prstGeom>
        </p:spPr>
      </p:pic>
      <p:sp>
        <p:nvSpPr>
          <p:cNvPr id="2" name="Rectangle 1">
            <a:extLst>
              <a:ext uri="{FF2B5EF4-FFF2-40B4-BE49-F238E27FC236}">
                <a16:creationId xmlns:a16="http://schemas.microsoft.com/office/drawing/2014/main" id="{59CCE68E-F36A-1CB4-C01F-175C6A94A3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70204" y="476672"/>
            <a:ext cx="11684000" cy="5685656"/>
          </a:xfrm>
        </p:spPr>
        <p:txBody>
          <a:bodyPr/>
          <a:lstStyle/>
          <a:p>
            <a:pPr marL="0" indent="0">
              <a:buNone/>
            </a:pPr>
            <a:r>
              <a:rPr lang="en-GB" dirty="0"/>
              <a:t>System Diagram</a:t>
            </a:r>
            <a:endParaRPr lang="en-US" dirty="0">
              <a:highlight>
                <a:srgbClr val="FFFF00"/>
              </a:highlight>
            </a:endParaRPr>
          </a:p>
        </p:txBody>
      </p:sp>
    </p:spTree>
    <p:extLst>
      <p:ext uri="{BB962C8B-B14F-4D97-AF65-F5344CB8AC3E}">
        <p14:creationId xmlns:p14="http://schemas.microsoft.com/office/powerpoint/2010/main" val="36495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9AC4BF-CBC1-A500-F4E8-8318212701B5}"/>
              </a:ext>
            </a:extLst>
          </p:cNvPr>
          <p:cNvSpPr txBox="1">
            <a:spLocks/>
          </p:cNvSpPr>
          <p:nvPr/>
        </p:nvSpPr>
        <p:spPr>
          <a:xfrm>
            <a:off x="6711212" y="2420888"/>
            <a:ext cx="5503168" cy="40225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Languages</a:t>
            </a:r>
          </a:p>
          <a:p>
            <a:r>
              <a:rPr lang="en-US" dirty="0"/>
              <a:t>Python, Flutter, Node</a:t>
            </a:r>
          </a:p>
          <a:p>
            <a:endParaRPr lang="en-US" dirty="0"/>
          </a:p>
          <a:p>
            <a:pPr marL="0" indent="0">
              <a:buFont typeface="Arial" pitchFamily="34" charset="0"/>
              <a:buNone/>
            </a:pPr>
            <a:r>
              <a:rPr lang="en-US" dirty="0"/>
              <a:t>Storage</a:t>
            </a:r>
          </a:p>
          <a:p>
            <a:r>
              <a:rPr lang="en-US" dirty="0"/>
              <a:t>MongoDB (Prisma)</a:t>
            </a:r>
          </a:p>
          <a:p>
            <a:endParaRPr lang="en-US" dirty="0"/>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GB" dirty="0"/>
              <a:t>Tools &amp; Technologies</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41636" y="1196752"/>
            <a:ext cx="6295256" cy="4935990"/>
          </a:xfrm>
        </p:spPr>
        <p:txBody>
          <a:bodyPr>
            <a:normAutofit/>
          </a:bodyPr>
          <a:lstStyle/>
          <a:p>
            <a:pPr marL="0" indent="0">
              <a:buNone/>
            </a:pPr>
            <a:r>
              <a:rPr lang="en-US" dirty="0"/>
              <a:t>Technologies</a:t>
            </a:r>
          </a:p>
          <a:p>
            <a:pPr marL="0" indent="0">
              <a:buNone/>
            </a:pPr>
            <a:endParaRPr lang="en-US" dirty="0"/>
          </a:p>
          <a:p>
            <a:r>
              <a:rPr lang="en-US" dirty="0"/>
              <a:t>Machine learning</a:t>
            </a:r>
          </a:p>
          <a:p>
            <a:pPr lvl="2">
              <a:lnSpc>
                <a:spcPct val="160000"/>
              </a:lnSpc>
              <a:buFont typeface="Wingdings" panose="05000000000000000000" pitchFamily="2" charset="2"/>
              <a:buChar char="ü"/>
            </a:pPr>
            <a:r>
              <a:rPr lang="en-US" sz="2200" b="1" dirty="0"/>
              <a:t>TensorFlow</a:t>
            </a:r>
            <a:r>
              <a:rPr lang="en-US" sz="2200" dirty="0"/>
              <a:t> and </a:t>
            </a:r>
            <a:r>
              <a:rPr lang="en-US" sz="2200" b="1" dirty="0" err="1"/>
              <a:t>Keras</a:t>
            </a:r>
            <a:r>
              <a:rPr lang="en-US" sz="2200" dirty="0"/>
              <a:t> for training models.</a:t>
            </a:r>
          </a:p>
          <a:p>
            <a:pPr lvl="2">
              <a:lnSpc>
                <a:spcPct val="160000"/>
              </a:lnSpc>
              <a:buFont typeface="Wingdings" panose="05000000000000000000" pitchFamily="2" charset="2"/>
              <a:buChar char="ü"/>
            </a:pPr>
            <a:r>
              <a:rPr lang="en-US" sz="2200" b="1" dirty="0"/>
              <a:t>CNN</a:t>
            </a:r>
            <a:r>
              <a:rPr lang="en-US" sz="2200" dirty="0"/>
              <a:t> for image-based shape recognition.</a:t>
            </a:r>
          </a:p>
          <a:p>
            <a:pPr lvl="2">
              <a:lnSpc>
                <a:spcPct val="160000"/>
              </a:lnSpc>
              <a:buFont typeface="Wingdings" panose="05000000000000000000" pitchFamily="2" charset="2"/>
              <a:buChar char="ü"/>
            </a:pPr>
            <a:r>
              <a:rPr lang="en-US" sz="2200" b="1" dirty="0"/>
              <a:t>LSTM</a:t>
            </a:r>
            <a:r>
              <a:rPr lang="en-US" sz="2200" dirty="0"/>
              <a:t> for sequential pattern prediction.</a:t>
            </a:r>
          </a:p>
          <a:p>
            <a:pPr lvl="2">
              <a:lnSpc>
                <a:spcPct val="160000"/>
              </a:lnSpc>
              <a:buFont typeface="Wingdings" panose="05000000000000000000" pitchFamily="2" charset="2"/>
              <a:buChar char="ü"/>
            </a:pPr>
            <a:r>
              <a:rPr lang="en-US" sz="2200" b="1" dirty="0"/>
              <a:t>GAN</a:t>
            </a:r>
            <a:r>
              <a:rPr lang="en-US" sz="2200" dirty="0"/>
              <a:t> for generating colorful shapes.</a:t>
            </a:r>
          </a:p>
        </p:txBody>
      </p:sp>
      <p:sp>
        <p:nvSpPr>
          <p:cNvPr id="2" name="Rectangle 1">
            <a:extLst>
              <a:ext uri="{FF2B5EF4-FFF2-40B4-BE49-F238E27FC236}">
                <a16:creationId xmlns:a16="http://schemas.microsoft.com/office/drawing/2014/main" id="{59CCE68E-F36A-1CB4-C01F-175C6A94A3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3"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2">
            <a:alphaModFix/>
          </a:blip>
          <a:srcRect/>
          <a:stretch/>
        </p:blipFill>
        <p:spPr>
          <a:xfrm>
            <a:off x="7601590" y="3698646"/>
            <a:ext cx="504056" cy="480408"/>
          </a:xfrm>
          <a:prstGeom prst="rect">
            <a:avLst/>
          </a:prstGeom>
          <a:noFill/>
          <a:ln>
            <a:noFill/>
          </a:ln>
        </p:spPr>
      </p:pic>
      <p:pic>
        <p:nvPicPr>
          <p:cNvPr id="3074" name="Picture 2" descr="What is Flutter? Guide for Flutter App Development | Relia Software">
            <a:extLst>
              <a:ext uri="{FF2B5EF4-FFF2-40B4-BE49-F238E27FC236}">
                <a16:creationId xmlns:a16="http://schemas.microsoft.com/office/drawing/2014/main" id="{2CB8A36F-E865-D72F-ED11-5488C925F5A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113" t="25402" r="18534" b="31961"/>
          <a:stretch/>
        </p:blipFill>
        <p:spPr bwMode="auto">
          <a:xfrm>
            <a:off x="8494834" y="3698646"/>
            <a:ext cx="1562748" cy="5016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9B3482-08CD-BB72-57FB-8DAB0A14E69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7889" y1="41500" x2="27889" y2="41500"/>
                        <a14:foregroundMark x1="41444" y1="45167" x2="41444" y2="45167"/>
                        <a14:foregroundMark x1="40778" y1="41000" x2="40778" y2="41833"/>
                        <a14:foregroundMark x1="39000" y1="44333" x2="41667" y2="43667"/>
                        <a14:foregroundMark x1="44667" y1="45500" x2="45111" y2="46833"/>
                        <a14:foregroundMark x1="40778" y1="40333" x2="38556" y2="48333"/>
                        <a14:foregroundMark x1="46333" y1="46167" x2="45778" y2="52667"/>
                        <a14:foregroundMark x1="47333" y1="68333" x2="47333" y2="68333"/>
                        <a14:foregroundMark x1="47333" y1="68333" x2="47333" y2="74833"/>
                        <a14:foregroundMark x1="43889" y1="61333" x2="51444" y2="57333"/>
                        <a14:foregroundMark x1="63000" y1="32000" x2="63667" y2="39000"/>
                        <a14:foregroundMark x1="64222" y1="26667" x2="57111" y2="39500"/>
                        <a14:foregroundMark x1="57111" y1="39500" x2="63000" y2="41500"/>
                        <a14:foregroundMark x1="64222" y1="28333" x2="65222" y2="41000"/>
                        <a14:foregroundMark x1="78222" y1="37500" x2="80667" y2="41167"/>
                        <a14:foregroundMark x1="76222" y1="45167" x2="76222" y2="45167"/>
                        <a14:foregroundMark x1="58444" y1="62167" x2="58444" y2="61833"/>
                        <a14:foregroundMark x1="51667" y1="64333" x2="51667" y2="64333"/>
                        <a14:foregroundMark x1="60111" y1="63167" x2="58111" y2="62167"/>
                      </a14:backgroundRemoval>
                    </a14:imgEffect>
                  </a14:imgLayer>
                </a14:imgProps>
              </a:ext>
            </a:extLst>
          </a:blip>
          <a:stretch>
            <a:fillRect/>
          </a:stretch>
        </p:blipFill>
        <p:spPr>
          <a:xfrm>
            <a:off x="10204061" y="3626109"/>
            <a:ext cx="1263794" cy="842529"/>
          </a:xfrm>
          <a:prstGeom prst="rect">
            <a:avLst/>
          </a:prstGeom>
        </p:spPr>
      </p:pic>
      <p:pic>
        <p:nvPicPr>
          <p:cNvPr id="1030" name="Picture 6" descr="Prisma Logo PNG vector in SVG, PDF, AI, CDR format">
            <a:extLst>
              <a:ext uri="{FF2B5EF4-FFF2-40B4-BE49-F238E27FC236}">
                <a16:creationId xmlns:a16="http://schemas.microsoft.com/office/drawing/2014/main" id="{95CA1686-0581-76C0-AA79-77DAA7910AD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267" t="33200" r="9067" b="31322"/>
          <a:stretch/>
        </p:blipFill>
        <p:spPr bwMode="auto">
          <a:xfrm>
            <a:off x="9120336" y="5458770"/>
            <a:ext cx="1562749" cy="5034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987BC56-5B0A-6AAF-652E-ECBC4195C5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9554" y="5445224"/>
            <a:ext cx="1783622" cy="47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262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GB" sz="4800" dirty="0"/>
              <a:t>Requirements</a:t>
            </a:r>
            <a:endParaRPr lang="en-US" sz="4800" dirty="0"/>
          </a:p>
        </p:txBody>
      </p:sp>
      <p:graphicFrame>
        <p:nvGraphicFramePr>
          <p:cNvPr id="8" name="Content Placeholder 5">
            <a:extLst>
              <a:ext uri="{FF2B5EF4-FFF2-40B4-BE49-F238E27FC236}">
                <a16:creationId xmlns:a16="http://schemas.microsoft.com/office/drawing/2014/main" id="{7F8EB0EF-8A77-533D-D62C-5D983C544A98}"/>
              </a:ext>
            </a:extLst>
          </p:cNvPr>
          <p:cNvGraphicFramePr>
            <a:graphicFrameLocks noGrp="1"/>
          </p:cNvGraphicFramePr>
          <p:nvPr>
            <p:ph idx="1"/>
            <p:extLst>
              <p:ext uri="{D42A27DB-BD31-4B8C-83A1-F6EECF244321}">
                <p14:modId xmlns:p14="http://schemas.microsoft.com/office/powerpoint/2010/main" val="4205537129"/>
              </p:ext>
            </p:extLst>
          </p:nvPr>
        </p:nvGraphicFramePr>
        <p:xfrm>
          <a:off x="609601" y="1340768"/>
          <a:ext cx="10972799" cy="478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623989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5E1F2-F55A-9E26-8E62-3299DFB81030}"/>
              </a:ext>
            </a:extLst>
          </p:cNvPr>
          <p:cNvSpPr>
            <a:spLocks noGrp="1"/>
          </p:cNvSpPr>
          <p:nvPr>
            <p:ph idx="1"/>
          </p:nvPr>
        </p:nvSpPr>
        <p:spPr>
          <a:xfrm>
            <a:off x="479377" y="2708920"/>
            <a:ext cx="11103024" cy="3417244"/>
          </a:xfrm>
        </p:spPr>
        <p:txBody>
          <a:bodyPr/>
          <a:lstStyle/>
          <a:p>
            <a:pPr algn="just">
              <a:lnSpc>
                <a:spcPct val="200000"/>
              </a:lnSpc>
              <a:buFont typeface="Wingdings" panose="05000000000000000000" pitchFamily="2" charset="2"/>
              <a:buChar char="Ø"/>
            </a:pPr>
            <a:r>
              <a:rPr lang="en-US" sz="2000" dirty="0"/>
              <a:t>Trained a </a:t>
            </a:r>
            <a:r>
              <a:rPr lang="en-US" sz="2000" b="1" dirty="0"/>
              <a:t>Convolutional Neural Network (CNN) </a:t>
            </a:r>
            <a:r>
              <a:rPr lang="en-US" sz="2000" dirty="0"/>
              <a:t>for shape recognition.</a:t>
            </a:r>
          </a:p>
          <a:p>
            <a:pPr algn="just">
              <a:lnSpc>
                <a:spcPct val="200000"/>
              </a:lnSpc>
              <a:buFont typeface="Wingdings" panose="05000000000000000000" pitchFamily="2" charset="2"/>
              <a:buChar char="Ø"/>
            </a:pPr>
            <a:r>
              <a:rPr lang="en-US" sz="2000" dirty="0"/>
              <a:t>Used an </a:t>
            </a:r>
            <a:r>
              <a:rPr lang="en-US" sz="2000" b="1" dirty="0"/>
              <a:t>LSTM</a:t>
            </a:r>
            <a:r>
              <a:rPr lang="en-US" sz="2000" dirty="0"/>
              <a:t> model for sequence-based pattern prediction.</a:t>
            </a:r>
          </a:p>
          <a:p>
            <a:pPr algn="just">
              <a:lnSpc>
                <a:spcPct val="200000"/>
              </a:lnSpc>
              <a:buFont typeface="Wingdings" panose="05000000000000000000" pitchFamily="2" charset="2"/>
              <a:buChar char="Ø"/>
            </a:pPr>
            <a:r>
              <a:rPr lang="en-US" sz="2000" dirty="0"/>
              <a:t>Algorithms such as</a:t>
            </a:r>
            <a:r>
              <a:rPr lang="en-US" sz="2000" b="1" dirty="0"/>
              <a:t> Adam Optimizer </a:t>
            </a:r>
            <a:r>
              <a:rPr lang="en-US" sz="2000" dirty="0"/>
              <a:t>and </a:t>
            </a:r>
            <a:r>
              <a:rPr lang="en-US" sz="2000" b="1" dirty="0"/>
              <a:t>categorical cross-entropy loss </a:t>
            </a:r>
            <a:r>
              <a:rPr lang="en-US" sz="2000" dirty="0"/>
              <a:t>were employed to optimize model training.</a:t>
            </a:r>
          </a:p>
          <a:p>
            <a:pPr marL="0" indent="0">
              <a:buNone/>
            </a:pPr>
            <a:endParaRPr lang="en-US" dirty="0"/>
          </a:p>
        </p:txBody>
      </p:sp>
      <p:sp>
        <p:nvSpPr>
          <p:cNvPr id="5" name="TextBox 4">
            <a:extLst>
              <a:ext uri="{FF2B5EF4-FFF2-40B4-BE49-F238E27FC236}">
                <a16:creationId xmlns:a16="http://schemas.microsoft.com/office/drawing/2014/main" id="{C25D4493-D2AD-D842-FF46-38D07EC97566}"/>
              </a:ext>
            </a:extLst>
          </p:cNvPr>
          <p:cNvSpPr txBox="1"/>
          <p:nvPr/>
        </p:nvSpPr>
        <p:spPr>
          <a:xfrm>
            <a:off x="479377" y="1863987"/>
            <a:ext cx="11103023" cy="523220"/>
          </a:xfrm>
          <a:prstGeom prst="rect">
            <a:avLst/>
          </a:prstGeom>
          <a:noFill/>
        </p:spPr>
        <p:txBody>
          <a:bodyPr wrap="square" rtlCol="0">
            <a:spAutoFit/>
          </a:bodyPr>
          <a:lstStyle/>
          <a:p>
            <a:r>
              <a:rPr lang="en-US" sz="2800" dirty="0"/>
              <a:t>1. Model Training for Shape Recognition and Pattern Prediction</a:t>
            </a:r>
          </a:p>
        </p:txBody>
      </p:sp>
      <p:sp>
        <p:nvSpPr>
          <p:cNvPr id="6" name="TextBox 5">
            <a:extLst>
              <a:ext uri="{FF2B5EF4-FFF2-40B4-BE49-F238E27FC236}">
                <a16:creationId xmlns:a16="http://schemas.microsoft.com/office/drawing/2014/main" id="{1D50F93B-C5FD-15DD-D517-DF8999E56C96}"/>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spTree>
    <p:extLst>
      <p:ext uri="{BB962C8B-B14F-4D97-AF65-F5344CB8AC3E}">
        <p14:creationId xmlns:p14="http://schemas.microsoft.com/office/powerpoint/2010/main" val="412104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7167F-BFF9-D1C5-AC37-44B6168709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614C04-77A2-FF25-FD46-2F08F2FC2A26}"/>
              </a:ext>
            </a:extLst>
          </p:cNvPr>
          <p:cNvSpPr>
            <a:spLocks noGrp="1"/>
          </p:cNvSpPr>
          <p:nvPr>
            <p:ph idx="1"/>
          </p:nvPr>
        </p:nvSpPr>
        <p:spPr>
          <a:xfrm>
            <a:off x="479377" y="2636912"/>
            <a:ext cx="11103024" cy="3489252"/>
          </a:xfrm>
        </p:spPr>
        <p:txBody>
          <a:bodyPr/>
          <a:lstStyle/>
          <a:p>
            <a:pPr algn="just">
              <a:lnSpc>
                <a:spcPct val="200000"/>
              </a:lnSpc>
              <a:buFont typeface="Wingdings" panose="05000000000000000000" pitchFamily="2" charset="2"/>
              <a:buChar char="Ø"/>
            </a:pPr>
            <a:r>
              <a:rPr lang="en-US" sz="2000" dirty="0"/>
              <a:t>Added dropout layers to prevent co-adaptation of neurons.</a:t>
            </a:r>
          </a:p>
          <a:p>
            <a:pPr algn="just">
              <a:lnSpc>
                <a:spcPct val="200000"/>
              </a:lnSpc>
              <a:buFont typeface="Wingdings" panose="05000000000000000000" pitchFamily="2" charset="2"/>
              <a:buChar char="Ø"/>
            </a:pPr>
            <a:r>
              <a:rPr lang="en-US" sz="2000" dirty="0"/>
              <a:t>Used data augmentation techniques (e.g., rotation, scaling, flipping) to expand the training dataset.</a:t>
            </a:r>
          </a:p>
          <a:p>
            <a:pPr algn="just">
              <a:lnSpc>
                <a:spcPct val="200000"/>
              </a:lnSpc>
              <a:buFont typeface="Wingdings" panose="05000000000000000000" pitchFamily="2" charset="2"/>
              <a:buChar char="Ø"/>
            </a:pPr>
            <a:r>
              <a:rPr lang="en-US" sz="2000" dirty="0"/>
              <a:t>Monitored the training using early stopping to avoid unnecessary epochs.</a:t>
            </a:r>
          </a:p>
          <a:p>
            <a:pPr algn="just">
              <a:lnSpc>
                <a:spcPct val="200000"/>
              </a:lnSpc>
              <a:buFont typeface="Wingdings" panose="05000000000000000000" pitchFamily="2" charset="2"/>
              <a:buChar char="Ø"/>
            </a:pPr>
            <a:r>
              <a:rPr lang="en-US" sz="2000" dirty="0"/>
              <a:t>Adopted batch normalization to improve generalization.</a:t>
            </a:r>
          </a:p>
        </p:txBody>
      </p:sp>
      <p:sp>
        <p:nvSpPr>
          <p:cNvPr id="5" name="TextBox 4">
            <a:extLst>
              <a:ext uri="{FF2B5EF4-FFF2-40B4-BE49-F238E27FC236}">
                <a16:creationId xmlns:a16="http://schemas.microsoft.com/office/drawing/2014/main" id="{241EEE07-27E5-EFC0-E31A-B7721D325AD6}"/>
              </a:ext>
            </a:extLst>
          </p:cNvPr>
          <p:cNvSpPr txBox="1"/>
          <p:nvPr/>
        </p:nvSpPr>
        <p:spPr>
          <a:xfrm>
            <a:off x="479377" y="1681644"/>
            <a:ext cx="11103023" cy="523220"/>
          </a:xfrm>
          <a:prstGeom prst="rect">
            <a:avLst/>
          </a:prstGeom>
          <a:noFill/>
        </p:spPr>
        <p:txBody>
          <a:bodyPr wrap="square" rtlCol="0">
            <a:spAutoFit/>
          </a:bodyPr>
          <a:lstStyle/>
          <a:p>
            <a:r>
              <a:rPr lang="en-US" sz="2800" dirty="0"/>
              <a:t>1. Model Training for Shape Recognition and Pattern Prediction</a:t>
            </a:r>
          </a:p>
        </p:txBody>
      </p:sp>
      <p:sp>
        <p:nvSpPr>
          <p:cNvPr id="6" name="TextBox 5">
            <a:extLst>
              <a:ext uri="{FF2B5EF4-FFF2-40B4-BE49-F238E27FC236}">
                <a16:creationId xmlns:a16="http://schemas.microsoft.com/office/drawing/2014/main" id="{E771F3EB-9324-4078-05F3-187BEB62B930}"/>
              </a:ext>
            </a:extLst>
          </p:cNvPr>
          <p:cNvSpPr txBox="1"/>
          <p:nvPr/>
        </p:nvSpPr>
        <p:spPr>
          <a:xfrm>
            <a:off x="479377" y="476672"/>
            <a:ext cx="11103024" cy="707886"/>
          </a:xfrm>
          <a:prstGeom prst="rect">
            <a:avLst/>
          </a:prstGeom>
          <a:noFill/>
        </p:spPr>
        <p:txBody>
          <a:bodyPr wrap="square" rtlCol="0">
            <a:spAutoFit/>
          </a:bodyPr>
          <a:lstStyle/>
          <a:p>
            <a:pPr algn="ctr">
              <a:spcBef>
                <a:spcPct val="0"/>
              </a:spcBef>
            </a:pPr>
            <a:r>
              <a:rPr lang="en-US" sz="4000" dirty="0">
                <a:latin typeface="Adobe Devanagari" pitchFamily="18" charset="0"/>
                <a:ea typeface="+mj-ea"/>
              </a:rPr>
              <a:t>Overfitting Mitigation</a:t>
            </a:r>
          </a:p>
        </p:txBody>
      </p:sp>
    </p:spTree>
    <p:extLst>
      <p:ext uri="{BB962C8B-B14F-4D97-AF65-F5344CB8AC3E}">
        <p14:creationId xmlns:p14="http://schemas.microsoft.com/office/powerpoint/2010/main" val="3067035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2382520"/>
            <a:chOff x="-240704" y="0"/>
            <a:chExt cx="12432704" cy="2382520"/>
          </a:xfrm>
          <a:solidFill>
            <a:schemeClr val="accent1">
              <a:lumMod val="60000"/>
              <a:lumOff val="40000"/>
            </a:schemeClr>
          </a:solidFill>
        </p:grpSpPr>
        <p:sp>
          <p:nvSpPr>
            <p:cNvPr id="3" name="object 3"/>
            <p:cNvSpPr/>
            <p:nvPr/>
          </p:nvSpPr>
          <p:spPr>
            <a:xfrm>
              <a:off x="0" y="0"/>
              <a:ext cx="12192000" cy="2382520"/>
            </a:xfrm>
            <a:custGeom>
              <a:avLst/>
              <a:gdLst/>
              <a:ahLst/>
              <a:cxnLst/>
              <a:rect l="l" t="t" r="r" b="b"/>
              <a:pathLst>
                <a:path w="12192000" h="2382520">
                  <a:moveTo>
                    <a:pt x="12192000" y="0"/>
                  </a:moveTo>
                  <a:lnTo>
                    <a:pt x="0" y="0"/>
                  </a:lnTo>
                  <a:lnTo>
                    <a:pt x="0" y="2382012"/>
                  </a:lnTo>
                  <a:lnTo>
                    <a:pt x="12192000" y="2382012"/>
                  </a:lnTo>
                  <a:lnTo>
                    <a:pt x="12192000" y="0"/>
                  </a:lnTo>
                  <a:close/>
                </a:path>
              </a:pathLst>
            </a:custGeom>
            <a:grpFill/>
            <a:ln>
              <a:noFill/>
            </a:ln>
          </p:spPr>
          <p:txBody>
            <a:bodyPr wrap="square" lIns="0" tIns="0" rIns="0" bIns="0" rtlCol="0"/>
            <a:lstStyle/>
            <a:p>
              <a:endParaRPr/>
            </a:p>
          </p:txBody>
        </p:sp>
        <p:sp>
          <p:nvSpPr>
            <p:cNvPr id="4" name="object 4"/>
            <p:cNvSpPr/>
            <p:nvPr/>
          </p:nvSpPr>
          <p:spPr>
            <a:xfrm>
              <a:off x="-240704" y="0"/>
              <a:ext cx="12432704" cy="2382520"/>
            </a:xfrm>
            <a:custGeom>
              <a:avLst/>
              <a:gdLst/>
              <a:ahLst/>
              <a:cxnLst/>
              <a:rect l="l" t="t" r="r" b="b"/>
              <a:pathLst>
                <a:path w="12192000" h="2382520">
                  <a:moveTo>
                    <a:pt x="0" y="2382012"/>
                  </a:moveTo>
                  <a:lnTo>
                    <a:pt x="12192000" y="2382012"/>
                  </a:lnTo>
                  <a:lnTo>
                    <a:pt x="12192000" y="0"/>
                  </a:lnTo>
                  <a:lnTo>
                    <a:pt x="0" y="0"/>
                  </a:lnTo>
                  <a:lnTo>
                    <a:pt x="0" y="2382012"/>
                  </a:lnTo>
                  <a:close/>
                </a:path>
              </a:pathLst>
            </a:custGeom>
            <a:gradFill flip="none" rotWithShape="1">
              <a:gsLst>
                <a:gs pos="0">
                  <a:schemeClr val="accent2">
                    <a:lumMod val="20000"/>
                    <a:lumOff val="80000"/>
                  </a:schemeClr>
                </a:gs>
                <a:gs pos="65000">
                  <a:schemeClr val="accent1">
                    <a:lumMod val="75000"/>
                  </a:schemeClr>
                </a:gs>
                <a:gs pos="19000">
                  <a:schemeClr val="accent1">
                    <a:lumMod val="40000"/>
                    <a:lumOff val="60000"/>
                  </a:schemeClr>
                </a:gs>
                <a:gs pos="42000">
                  <a:schemeClr val="accent1">
                    <a:lumMod val="60000"/>
                    <a:lumOff val="40000"/>
                  </a:schemeClr>
                </a:gs>
                <a:gs pos="100000">
                  <a:schemeClr val="accent1">
                    <a:lumMod val="50000"/>
                  </a:schemeClr>
                </a:gs>
              </a:gsLst>
              <a:lin ang="5400000" scaled="1"/>
              <a:tileRect/>
            </a:gradFill>
            <a:ln w="76199">
              <a:noFill/>
            </a:ln>
          </p:spPr>
          <p:txBody>
            <a:bodyPr wrap="square" lIns="0" tIns="0" rIns="0" bIns="0" rtlCol="0"/>
            <a:lstStyle/>
            <a:p>
              <a:endParaRPr dirty="0"/>
            </a:p>
          </p:txBody>
        </p:sp>
        <p:pic>
          <p:nvPicPr>
            <p:cNvPr id="6" name="object 6"/>
            <p:cNvPicPr/>
            <p:nvPr/>
          </p:nvPicPr>
          <p:blipFill>
            <a:blip r:embed="rId2" cstate="print"/>
            <a:stretch>
              <a:fillRect/>
            </a:stretch>
          </p:blipFill>
          <p:spPr>
            <a:xfrm>
              <a:off x="172211" y="99060"/>
              <a:ext cx="711707" cy="710183"/>
            </a:xfrm>
            <a:prstGeom prst="rect">
              <a:avLst/>
            </a:prstGeom>
            <a:grpFill/>
            <a:ln>
              <a:solidFill>
                <a:srgbClr val="002060"/>
              </a:solidFill>
            </a:ln>
          </p:spPr>
        </p:pic>
      </p:grpSp>
      <p:sp>
        <p:nvSpPr>
          <p:cNvPr id="7" name="object 7"/>
          <p:cNvSpPr txBox="1">
            <a:spLocks noGrp="1"/>
          </p:cNvSpPr>
          <p:nvPr>
            <p:ph type="title"/>
          </p:nvPr>
        </p:nvSpPr>
        <p:spPr>
          <a:xfrm>
            <a:off x="947419" y="137921"/>
            <a:ext cx="1823720" cy="5137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002060"/>
                </a:solidFill>
              </a:rPr>
              <a:t>Mem</a:t>
            </a:r>
            <a:r>
              <a:rPr sz="3200" spc="5" dirty="0">
                <a:solidFill>
                  <a:srgbClr val="002060"/>
                </a:solidFill>
              </a:rPr>
              <a:t>b</a:t>
            </a:r>
            <a:r>
              <a:rPr sz="3200" spc="-5" dirty="0">
                <a:solidFill>
                  <a:srgbClr val="002060"/>
                </a:solidFill>
              </a:rPr>
              <a:t>e</a:t>
            </a:r>
            <a:r>
              <a:rPr sz="3200" spc="10" dirty="0">
                <a:solidFill>
                  <a:srgbClr val="002060"/>
                </a:solidFill>
              </a:rPr>
              <a:t>r</a:t>
            </a:r>
            <a:r>
              <a:rPr sz="3200" dirty="0">
                <a:solidFill>
                  <a:srgbClr val="002060"/>
                </a:solidFill>
              </a:rPr>
              <a:t>s</a:t>
            </a:r>
          </a:p>
        </p:txBody>
      </p:sp>
      <p:sp>
        <p:nvSpPr>
          <p:cNvPr id="17" name="object 17"/>
          <p:cNvSpPr txBox="1"/>
          <p:nvPr/>
        </p:nvSpPr>
        <p:spPr>
          <a:xfrm>
            <a:off x="2020901" y="2981374"/>
            <a:ext cx="2207280" cy="778418"/>
          </a:xfrm>
          <a:prstGeom prst="rect">
            <a:avLst/>
          </a:prstGeom>
        </p:spPr>
        <p:txBody>
          <a:bodyPr vert="horz" wrap="square" lIns="0" tIns="161290" rIns="0" bIns="0" rtlCol="0">
            <a:spAutoFit/>
          </a:bodyPr>
          <a:lstStyle/>
          <a:p>
            <a:pPr marL="12700" algn="ctr">
              <a:lnSpc>
                <a:spcPct val="100000"/>
              </a:lnSpc>
              <a:spcBef>
                <a:spcPts val="1270"/>
              </a:spcBef>
            </a:pPr>
            <a:r>
              <a:rPr sz="2400" spc="5" dirty="0">
                <a:latin typeface="Segoe UI"/>
                <a:cs typeface="Segoe UI"/>
              </a:rPr>
              <a:t>Supervisor</a:t>
            </a:r>
            <a:br>
              <a:rPr lang="en-GB" sz="2400" spc="5" dirty="0">
                <a:latin typeface="Segoe UI"/>
                <a:cs typeface="Segoe UI"/>
              </a:rPr>
            </a:br>
            <a:r>
              <a:rPr lang="en-GB" sz="1600" spc="-35" dirty="0" err="1">
                <a:solidFill>
                  <a:srgbClr val="585858"/>
                </a:solidFill>
                <a:latin typeface="Segoe UI"/>
                <a:cs typeface="Segoe UI"/>
              </a:rPr>
              <a:t>Dr.</a:t>
            </a:r>
            <a:r>
              <a:rPr lang="en-GB" sz="1600" spc="-35" dirty="0">
                <a:solidFill>
                  <a:srgbClr val="585858"/>
                </a:solidFill>
                <a:latin typeface="Segoe UI"/>
                <a:cs typeface="Segoe UI"/>
              </a:rPr>
              <a:t> Kapila </a:t>
            </a:r>
            <a:r>
              <a:rPr lang="en-GB" sz="1600" spc="-35" dirty="0" err="1">
                <a:solidFill>
                  <a:srgbClr val="585858"/>
                </a:solidFill>
                <a:latin typeface="Segoe UI"/>
                <a:cs typeface="Segoe UI"/>
              </a:rPr>
              <a:t>Dissanayaka</a:t>
            </a:r>
            <a:endParaRPr lang="en-GB" sz="1600" dirty="0">
              <a:latin typeface="Segoe UI"/>
              <a:cs typeface="Segoe UI"/>
            </a:endParaRPr>
          </a:p>
        </p:txBody>
      </p:sp>
      <p:sp>
        <p:nvSpPr>
          <p:cNvPr id="22" name="object 22"/>
          <p:cNvSpPr txBox="1"/>
          <p:nvPr/>
        </p:nvSpPr>
        <p:spPr>
          <a:xfrm>
            <a:off x="4927000" y="3077790"/>
            <a:ext cx="2768588" cy="677108"/>
          </a:xfrm>
          <a:prstGeom prst="rect">
            <a:avLst/>
          </a:prstGeom>
        </p:spPr>
        <p:txBody>
          <a:bodyPr vert="horz" wrap="square" lIns="0" tIns="152400" rIns="0" bIns="0" rtlCol="0">
            <a:spAutoFit/>
          </a:bodyPr>
          <a:lstStyle/>
          <a:p>
            <a:pPr marL="12700" algn="ctr">
              <a:lnSpc>
                <a:spcPct val="100000"/>
              </a:lnSpc>
              <a:spcBef>
                <a:spcPts val="1200"/>
              </a:spcBef>
            </a:pPr>
            <a:r>
              <a:rPr lang="en-GB" sz="2000" spc="-5" dirty="0">
                <a:latin typeface="Segoe UI"/>
                <a:cs typeface="Segoe UI"/>
              </a:rPr>
              <a:t>Co</a:t>
            </a:r>
            <a:r>
              <a:rPr lang="en-GB" sz="2000" spc="-50" dirty="0">
                <a:latin typeface="Segoe UI"/>
                <a:cs typeface="Segoe UI"/>
              </a:rPr>
              <a:t> </a:t>
            </a:r>
            <a:r>
              <a:rPr lang="en-GB" sz="2000" spc="5" dirty="0">
                <a:latin typeface="Segoe UI"/>
                <a:cs typeface="Segoe UI"/>
              </a:rPr>
              <a:t>–supervisor</a:t>
            </a:r>
            <a:br>
              <a:rPr lang="en-GB" sz="2000" spc="5" dirty="0">
                <a:latin typeface="Segoe UI"/>
                <a:cs typeface="Segoe UI"/>
              </a:rPr>
            </a:br>
            <a:r>
              <a:rPr lang="en-GB" sz="1400" dirty="0">
                <a:solidFill>
                  <a:srgbClr val="585858"/>
                </a:solidFill>
                <a:latin typeface="Segoe UI"/>
                <a:cs typeface="Segoe UI"/>
              </a:rPr>
              <a:t>Ms. </a:t>
            </a:r>
            <a:r>
              <a:rPr lang="en-GB" sz="1400" dirty="0" err="1">
                <a:solidFill>
                  <a:srgbClr val="585858"/>
                </a:solidFill>
                <a:latin typeface="Segoe UI"/>
                <a:cs typeface="Segoe UI"/>
              </a:rPr>
              <a:t>Rivoni</a:t>
            </a:r>
            <a:r>
              <a:rPr lang="en-GB" sz="1400" dirty="0">
                <a:solidFill>
                  <a:srgbClr val="585858"/>
                </a:solidFill>
                <a:latin typeface="Segoe UI"/>
                <a:cs typeface="Segoe UI"/>
              </a:rPr>
              <a:t> De </a:t>
            </a:r>
            <a:r>
              <a:rPr lang="en-GB" sz="1400" dirty="0" err="1">
                <a:solidFill>
                  <a:srgbClr val="585858"/>
                </a:solidFill>
                <a:latin typeface="Segoe UI"/>
                <a:cs typeface="Segoe UI"/>
              </a:rPr>
              <a:t>Zoysa</a:t>
            </a:r>
            <a:endParaRPr lang="en-GB" sz="1400" dirty="0">
              <a:latin typeface="Segoe UI"/>
              <a:cs typeface="Segoe UI"/>
            </a:endParaRPr>
          </a:p>
        </p:txBody>
      </p:sp>
      <p:sp>
        <p:nvSpPr>
          <p:cNvPr id="23" name="object 23"/>
          <p:cNvSpPr txBox="1"/>
          <p:nvPr/>
        </p:nvSpPr>
        <p:spPr>
          <a:xfrm>
            <a:off x="2199636" y="5745092"/>
            <a:ext cx="1710055" cy="716222"/>
          </a:xfrm>
          <a:prstGeom prst="rect">
            <a:avLst/>
          </a:prstGeom>
        </p:spPr>
        <p:txBody>
          <a:bodyPr vert="horz" wrap="square" lIns="0" tIns="191135" rIns="0" bIns="0" rtlCol="0">
            <a:spAutoFit/>
          </a:bodyPr>
          <a:lstStyle/>
          <a:p>
            <a:pPr marL="91440" algn="ctr">
              <a:lnSpc>
                <a:spcPct val="100000"/>
              </a:lnSpc>
              <a:spcBef>
                <a:spcPts val="1505"/>
              </a:spcBef>
            </a:pPr>
            <a:r>
              <a:rPr sz="2000" spc="-5" dirty="0">
                <a:latin typeface="Segoe UI"/>
                <a:cs typeface="Segoe UI"/>
              </a:rPr>
              <a:t>Group</a:t>
            </a:r>
            <a:r>
              <a:rPr sz="2000" spc="-55" dirty="0">
                <a:latin typeface="Segoe UI"/>
                <a:cs typeface="Segoe UI"/>
              </a:rPr>
              <a:t> </a:t>
            </a:r>
            <a:r>
              <a:rPr sz="2000" dirty="0">
                <a:latin typeface="Segoe UI"/>
                <a:cs typeface="Segoe UI"/>
              </a:rPr>
              <a:t>Leader</a:t>
            </a:r>
            <a:br>
              <a:rPr lang="en-GB" sz="2000" dirty="0">
                <a:latin typeface="Segoe UI"/>
                <a:cs typeface="Segoe UI"/>
              </a:rPr>
            </a:br>
            <a:r>
              <a:rPr lang="en-GB" sz="1400" dirty="0" err="1">
                <a:solidFill>
                  <a:srgbClr val="585858"/>
                </a:solidFill>
                <a:latin typeface="Segoe UI"/>
                <a:cs typeface="Segoe UI"/>
              </a:rPr>
              <a:t>Shangeeth.V</a:t>
            </a:r>
            <a:endParaRPr sz="1400" dirty="0">
              <a:latin typeface="Segoe UI"/>
              <a:cs typeface="Segoe UI"/>
            </a:endParaRPr>
          </a:p>
        </p:txBody>
      </p:sp>
      <p:sp>
        <p:nvSpPr>
          <p:cNvPr id="32" name="object 32"/>
          <p:cNvSpPr txBox="1"/>
          <p:nvPr/>
        </p:nvSpPr>
        <p:spPr>
          <a:xfrm>
            <a:off x="5464220" y="6007943"/>
            <a:ext cx="1569720" cy="228268"/>
          </a:xfrm>
          <a:prstGeom prst="rect">
            <a:avLst/>
          </a:prstGeom>
        </p:spPr>
        <p:txBody>
          <a:bodyPr vert="horz" wrap="square" lIns="0" tIns="12700" rIns="0" bIns="0" rtlCol="0">
            <a:spAutoFit/>
          </a:bodyPr>
          <a:lstStyle/>
          <a:p>
            <a:pPr marL="12700" algn="ctr">
              <a:lnSpc>
                <a:spcPct val="100000"/>
              </a:lnSpc>
              <a:spcBef>
                <a:spcPts val="100"/>
              </a:spcBef>
            </a:pPr>
            <a:r>
              <a:rPr lang="en-GB" sz="1400" spc="-5" dirty="0" err="1">
                <a:solidFill>
                  <a:srgbClr val="585858"/>
                </a:solidFill>
                <a:latin typeface="Segoe UI"/>
                <a:cs typeface="Segoe UI"/>
              </a:rPr>
              <a:t>Sanjeeva.N</a:t>
            </a:r>
            <a:endParaRPr lang="en-GB" sz="1400" dirty="0">
              <a:latin typeface="Segoe UI"/>
              <a:cs typeface="Segoe UI"/>
            </a:endParaRPr>
          </a:p>
        </p:txBody>
      </p:sp>
      <p:sp>
        <p:nvSpPr>
          <p:cNvPr id="33" name="object 33"/>
          <p:cNvSpPr txBox="1"/>
          <p:nvPr/>
        </p:nvSpPr>
        <p:spPr>
          <a:xfrm>
            <a:off x="7633374" y="3132843"/>
            <a:ext cx="3778905" cy="1151597"/>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Segoe UI"/>
                <a:cs typeface="Segoe UI"/>
              </a:rPr>
              <a:t>External</a:t>
            </a:r>
            <a:r>
              <a:rPr sz="1800" spc="-90" dirty="0">
                <a:latin typeface="Segoe UI"/>
                <a:cs typeface="Segoe UI"/>
              </a:rPr>
              <a:t> </a:t>
            </a:r>
            <a:r>
              <a:rPr sz="1800" spc="5" dirty="0">
                <a:latin typeface="Segoe UI"/>
                <a:cs typeface="Segoe UI"/>
              </a:rPr>
              <a:t>supervisor</a:t>
            </a:r>
            <a:br>
              <a:rPr lang="en-GB" dirty="0">
                <a:latin typeface="Segoe UI"/>
                <a:cs typeface="Segoe UI"/>
              </a:rPr>
            </a:br>
            <a:r>
              <a:rPr lang="en-GB" sz="1400" spc="-40" dirty="0" err="1">
                <a:solidFill>
                  <a:srgbClr val="585858"/>
                </a:solidFill>
                <a:latin typeface="Segoe UI"/>
                <a:cs typeface="Segoe UI"/>
              </a:rPr>
              <a:t>Dr.</a:t>
            </a:r>
            <a:r>
              <a:rPr lang="en-GB" sz="1400" spc="-40" dirty="0">
                <a:solidFill>
                  <a:srgbClr val="585858"/>
                </a:solidFill>
                <a:latin typeface="Segoe UI"/>
                <a:cs typeface="Segoe UI"/>
              </a:rPr>
              <a:t> P. </a:t>
            </a:r>
            <a:r>
              <a:rPr lang="en-GB" sz="1400" spc="-40" dirty="0" err="1">
                <a:solidFill>
                  <a:srgbClr val="585858"/>
                </a:solidFill>
                <a:latin typeface="Segoe UI"/>
                <a:cs typeface="Segoe UI"/>
              </a:rPr>
              <a:t>Gowritharan</a:t>
            </a:r>
            <a:br>
              <a:rPr lang="en-GB" sz="1400" spc="-40" dirty="0">
                <a:solidFill>
                  <a:srgbClr val="585858"/>
                </a:solidFill>
                <a:latin typeface="Segoe UI"/>
                <a:cs typeface="Segoe UI"/>
              </a:rPr>
            </a:br>
            <a:r>
              <a:rPr lang="en-GB" sz="1400" spc="-40" dirty="0">
                <a:solidFill>
                  <a:srgbClr val="585858"/>
                </a:solidFill>
                <a:latin typeface="Segoe UI"/>
                <a:cs typeface="Segoe UI"/>
              </a:rPr>
              <a:t>Speech and language Therapist  &amp; Counsellor </a:t>
            </a:r>
            <a:br>
              <a:rPr lang="en-GB" sz="1400" spc="-40" dirty="0">
                <a:solidFill>
                  <a:srgbClr val="585858"/>
                </a:solidFill>
                <a:latin typeface="Segoe UI"/>
                <a:cs typeface="Segoe UI"/>
              </a:rPr>
            </a:br>
            <a:r>
              <a:rPr lang="en-GB" sz="1400" spc="-40" dirty="0">
                <a:solidFill>
                  <a:srgbClr val="585858"/>
                </a:solidFill>
                <a:latin typeface="Segoe UI"/>
                <a:cs typeface="Segoe UI"/>
              </a:rPr>
              <a:t>Teaching Hospital- JAFFNA </a:t>
            </a:r>
            <a:br>
              <a:rPr lang="en-GB" sz="1400" spc="-40" dirty="0">
                <a:solidFill>
                  <a:srgbClr val="585858"/>
                </a:solidFill>
                <a:latin typeface="Segoe UI"/>
                <a:cs typeface="Segoe UI"/>
              </a:rPr>
            </a:br>
            <a:r>
              <a:rPr lang="en-GB" sz="1400" spc="-40" dirty="0">
                <a:solidFill>
                  <a:srgbClr val="585858"/>
                </a:solidFill>
                <a:latin typeface="Segoe UI"/>
                <a:cs typeface="Segoe UI"/>
              </a:rPr>
              <a:t>SLMC Reg : 113</a:t>
            </a:r>
            <a:endParaRPr lang="en-GB" sz="1400" dirty="0">
              <a:latin typeface="Segoe UI"/>
              <a:cs typeface="Segoe UI"/>
            </a:endParaRPr>
          </a:p>
        </p:txBody>
      </p:sp>
      <p:sp>
        <p:nvSpPr>
          <p:cNvPr id="42" name="object 42"/>
          <p:cNvSpPr txBox="1"/>
          <p:nvPr/>
        </p:nvSpPr>
        <p:spPr>
          <a:xfrm>
            <a:off x="8976320" y="6007943"/>
            <a:ext cx="1402715" cy="228268"/>
          </a:xfrm>
          <a:prstGeom prst="rect">
            <a:avLst/>
          </a:prstGeom>
        </p:spPr>
        <p:txBody>
          <a:bodyPr vert="horz" wrap="square" lIns="0" tIns="12700" rIns="0" bIns="0" rtlCol="0">
            <a:spAutoFit/>
          </a:bodyPr>
          <a:lstStyle/>
          <a:p>
            <a:pPr marL="12700">
              <a:lnSpc>
                <a:spcPct val="100000"/>
              </a:lnSpc>
              <a:spcBef>
                <a:spcPts val="100"/>
              </a:spcBef>
            </a:pPr>
            <a:r>
              <a:rPr lang="en-GB" sz="1400" dirty="0" err="1">
                <a:solidFill>
                  <a:srgbClr val="585858"/>
                </a:solidFill>
                <a:latin typeface="Segoe UI"/>
                <a:cs typeface="Segoe UI"/>
              </a:rPr>
              <a:t>Thiraviyarasa.A</a:t>
            </a:r>
            <a:endParaRPr sz="1400" dirty="0">
              <a:latin typeface="Segoe UI"/>
              <a:cs typeface="Segoe UI"/>
            </a:endParaRPr>
          </a:p>
        </p:txBody>
      </p:sp>
      <p:pic>
        <p:nvPicPr>
          <p:cNvPr id="45" name="Picture 44" descr="A person in a suit&#10;&#10;Description automatically generated">
            <a:extLst>
              <a:ext uri="{FF2B5EF4-FFF2-40B4-BE49-F238E27FC236}">
                <a16:creationId xmlns:a16="http://schemas.microsoft.com/office/drawing/2014/main" id="{0889F3F2-DE8B-04D6-B951-4BE6706C9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12" y="915003"/>
            <a:ext cx="1823720" cy="2123510"/>
          </a:xfrm>
          <a:prstGeom prst="rect">
            <a:avLst/>
          </a:prstGeom>
        </p:spPr>
      </p:pic>
      <p:pic>
        <p:nvPicPr>
          <p:cNvPr id="47" name="Picture 46" descr="A person wearing a black robe and holding a red box&#10;&#10;Description automatically generated">
            <a:extLst>
              <a:ext uri="{FF2B5EF4-FFF2-40B4-BE49-F238E27FC236}">
                <a16:creationId xmlns:a16="http://schemas.microsoft.com/office/drawing/2014/main" id="{90B66C34-CCE9-13A4-3C50-2664C88D34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18" r="6749"/>
          <a:stretch/>
        </p:blipFill>
        <p:spPr>
          <a:xfrm>
            <a:off x="5445337" y="911614"/>
            <a:ext cx="1823721" cy="2110507"/>
          </a:xfrm>
          <a:prstGeom prst="rect">
            <a:avLst/>
          </a:prstGeom>
        </p:spPr>
      </p:pic>
      <p:pic>
        <p:nvPicPr>
          <p:cNvPr id="49" name="Picture 48" descr="A person standing in front of a window&#10;&#10;Description automatically generated">
            <a:extLst>
              <a:ext uri="{FF2B5EF4-FFF2-40B4-BE49-F238E27FC236}">
                <a16:creationId xmlns:a16="http://schemas.microsoft.com/office/drawing/2014/main" id="{E7FFDA6C-2202-CE53-CF67-AABE7DEAC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3021" y="4360915"/>
            <a:ext cx="1463040" cy="1502228"/>
          </a:xfrm>
          <a:prstGeom prst="rect">
            <a:avLst/>
          </a:prstGeom>
        </p:spPr>
      </p:pic>
      <p:sp>
        <p:nvSpPr>
          <p:cNvPr id="50" name="Rectangle 49">
            <a:extLst>
              <a:ext uri="{FF2B5EF4-FFF2-40B4-BE49-F238E27FC236}">
                <a16:creationId xmlns:a16="http://schemas.microsoft.com/office/drawing/2014/main" id="{D35A7F8B-8C7A-DCB6-AA1B-847A9FA1A035}"/>
              </a:ext>
            </a:extLst>
          </p:cNvPr>
          <p:cNvSpPr/>
          <p:nvPr/>
        </p:nvSpPr>
        <p:spPr>
          <a:xfrm>
            <a:off x="5513715" y="4371112"/>
            <a:ext cx="1470731" cy="1495281"/>
          </a:xfrm>
          <a:prstGeom prst="rect">
            <a:avLst/>
          </a:prstGeom>
          <a:blipFill dpi="0" rotWithShape="1">
            <a:blip r:embed="rId6" cstate="print">
              <a:extLst>
                <a:ext uri="{28A0092B-C50C-407E-A947-70E740481C1C}">
                  <a14:useLocalDpi xmlns:a14="http://schemas.microsoft.com/office/drawing/2010/main" val="0"/>
                </a:ext>
              </a:extLst>
            </a:blip>
            <a:srcRect/>
            <a:stretch>
              <a:fillRect l="-31322" t="-927" r="-41896" b="-126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F7D2C63-0938-32CC-F6A4-1A357B2906B6}"/>
              </a:ext>
            </a:extLst>
          </p:cNvPr>
          <p:cNvSpPr/>
          <p:nvPr/>
        </p:nvSpPr>
        <p:spPr>
          <a:xfrm>
            <a:off x="8787460" y="4371112"/>
            <a:ext cx="1470731" cy="1522325"/>
          </a:xfrm>
          <a:prstGeom prst="rect">
            <a:avLst/>
          </a:prstGeom>
          <a:blipFill dpi="0" rotWithShape="1">
            <a:blip r:embed="rId7" cstate="print">
              <a:extLst>
                <a:ext uri="{28A0092B-C50C-407E-A947-70E740481C1C}">
                  <a14:useLocalDpi xmlns:a14="http://schemas.microsoft.com/office/drawing/2010/main" val="0"/>
                </a:ext>
              </a:extLst>
            </a:blip>
            <a:srcRect/>
            <a:stretch>
              <a:fillRect l="-44213" t="-87839" r="-45300" b="-565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pic>
        <p:nvPicPr>
          <p:cNvPr id="53" name="Picture 52" descr="A person standing in front of a sign&#10;&#10;Description automatically generated">
            <a:extLst>
              <a:ext uri="{FF2B5EF4-FFF2-40B4-BE49-F238E27FC236}">
                <a16:creationId xmlns:a16="http://schemas.microsoft.com/office/drawing/2014/main" id="{57DCA3DF-D2E0-12E7-C5F1-35C1DF16BA6F}"/>
              </a:ext>
            </a:extLst>
          </p:cNvPr>
          <p:cNvPicPr>
            <a:picLocks noChangeAspect="1"/>
          </p:cNvPicPr>
          <p:nvPr/>
        </p:nvPicPr>
        <p:blipFill rotWithShape="1">
          <a:blip r:embed="rId8">
            <a:extLst>
              <a:ext uri="{28A0092B-C50C-407E-A947-70E740481C1C}">
                <a14:useLocalDpi xmlns:a14="http://schemas.microsoft.com/office/drawing/2010/main" val="0"/>
              </a:ext>
            </a:extLst>
          </a:blip>
          <a:srcRect l="33600" t="34666" r="33212" b="36308"/>
          <a:stretch/>
        </p:blipFill>
        <p:spPr>
          <a:xfrm>
            <a:off x="8610964" y="903567"/>
            <a:ext cx="1823721" cy="21266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A5396-8074-9D46-4720-955F0C0DCC8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7F1DC8-DD09-0A09-15A3-C6775DC9B062}"/>
              </a:ext>
            </a:extLst>
          </p:cNvPr>
          <p:cNvSpPr>
            <a:spLocks noGrp="1"/>
          </p:cNvSpPr>
          <p:nvPr>
            <p:ph idx="1"/>
          </p:nvPr>
        </p:nvSpPr>
        <p:spPr>
          <a:xfrm>
            <a:off x="479376" y="2708920"/>
            <a:ext cx="11233247" cy="3417244"/>
          </a:xfrm>
        </p:spPr>
        <p:txBody>
          <a:bodyPr>
            <a:normAutofit fontScale="92500"/>
          </a:bodyPr>
          <a:lstStyle/>
          <a:p>
            <a:pPr algn="just">
              <a:lnSpc>
                <a:spcPct val="200000"/>
              </a:lnSpc>
              <a:buFont typeface="Wingdings" panose="05000000000000000000" pitchFamily="2" charset="2"/>
              <a:buChar char="Ø"/>
            </a:pPr>
            <a:r>
              <a:rPr lang="en-US" sz="2200" dirty="0"/>
              <a:t>Used </a:t>
            </a:r>
            <a:r>
              <a:rPr lang="en-US" sz="2200" b="1" dirty="0"/>
              <a:t>MongoDB</a:t>
            </a:r>
            <a:r>
              <a:rPr lang="en-US" sz="2200" dirty="0"/>
              <a:t> as the primary database with </a:t>
            </a:r>
            <a:r>
              <a:rPr lang="en-US" sz="2200" b="1" dirty="0"/>
              <a:t>Prisma ORM </a:t>
            </a:r>
            <a:r>
              <a:rPr lang="en-US" sz="2200" dirty="0"/>
              <a:t>for schema management and querying.</a:t>
            </a:r>
          </a:p>
          <a:p>
            <a:pPr algn="just">
              <a:lnSpc>
                <a:spcPct val="200000"/>
              </a:lnSpc>
              <a:buFont typeface="Wingdings" panose="05000000000000000000" pitchFamily="2" charset="2"/>
              <a:buChar char="Ø"/>
            </a:pPr>
            <a:r>
              <a:rPr lang="en-US" sz="2200" dirty="0"/>
              <a:t>Child profiles were stored with attributes like level, scores, and completed games.</a:t>
            </a:r>
          </a:p>
          <a:p>
            <a:pPr algn="just">
              <a:lnSpc>
                <a:spcPct val="200000"/>
              </a:lnSpc>
              <a:buFont typeface="Wingdings" panose="05000000000000000000" pitchFamily="2" charset="2"/>
              <a:buChar char="Ø"/>
            </a:pPr>
            <a:r>
              <a:rPr lang="en-US" sz="2200" dirty="0"/>
              <a:t>Implemented logic to assign games based on the child’s current level: </a:t>
            </a:r>
          </a:p>
          <a:p>
            <a:pPr lvl="2" algn="just">
              <a:lnSpc>
                <a:spcPct val="200000"/>
              </a:lnSpc>
              <a:buFont typeface="Wingdings" panose="05000000000000000000" pitchFamily="2" charset="2"/>
              <a:buChar char="ü"/>
            </a:pPr>
            <a:r>
              <a:rPr lang="en-US" sz="1700" dirty="0"/>
              <a:t>If a child wins, their level increases.</a:t>
            </a:r>
          </a:p>
          <a:p>
            <a:pPr lvl="2" algn="just">
              <a:lnSpc>
                <a:spcPct val="200000"/>
              </a:lnSpc>
              <a:buFont typeface="Wingdings" panose="05000000000000000000" pitchFamily="2" charset="2"/>
              <a:buChar char="ü"/>
            </a:pPr>
            <a:r>
              <a:rPr lang="en-US" sz="1700" dirty="0"/>
              <a:t>If a child loses, their level decreases (ensuring it doesn’t go below zero).</a:t>
            </a:r>
          </a:p>
          <a:p>
            <a:pPr marL="0" indent="0">
              <a:buNone/>
            </a:pPr>
            <a:endParaRPr lang="en-US" dirty="0"/>
          </a:p>
        </p:txBody>
      </p:sp>
      <p:sp>
        <p:nvSpPr>
          <p:cNvPr id="5" name="TextBox 4">
            <a:extLst>
              <a:ext uri="{FF2B5EF4-FFF2-40B4-BE49-F238E27FC236}">
                <a16:creationId xmlns:a16="http://schemas.microsoft.com/office/drawing/2014/main" id="{24177293-5CC7-ABAB-EE2D-432950711F27}"/>
              </a:ext>
            </a:extLst>
          </p:cNvPr>
          <p:cNvSpPr txBox="1"/>
          <p:nvPr/>
        </p:nvSpPr>
        <p:spPr>
          <a:xfrm>
            <a:off x="479377" y="1863987"/>
            <a:ext cx="11103023" cy="523220"/>
          </a:xfrm>
          <a:prstGeom prst="rect">
            <a:avLst/>
          </a:prstGeom>
          <a:noFill/>
        </p:spPr>
        <p:txBody>
          <a:bodyPr wrap="square" rtlCol="0">
            <a:spAutoFit/>
          </a:bodyPr>
          <a:lstStyle/>
          <a:p>
            <a:r>
              <a:rPr lang="en-US" sz="2800" dirty="0"/>
              <a:t>2. Game Allocation Based on Child Profile</a:t>
            </a:r>
          </a:p>
        </p:txBody>
      </p:sp>
      <p:sp>
        <p:nvSpPr>
          <p:cNvPr id="6" name="TextBox 5">
            <a:extLst>
              <a:ext uri="{FF2B5EF4-FFF2-40B4-BE49-F238E27FC236}">
                <a16:creationId xmlns:a16="http://schemas.microsoft.com/office/drawing/2014/main" id="{6F6C0C5E-A910-5080-7034-660DE4A9CD0E}"/>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spTree>
    <p:extLst>
      <p:ext uri="{BB962C8B-B14F-4D97-AF65-F5344CB8AC3E}">
        <p14:creationId xmlns:p14="http://schemas.microsoft.com/office/powerpoint/2010/main" val="2180047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C5872-7E63-D214-19C4-0E1822D3F3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06824-3C0E-8777-142B-03B1CD46029A}"/>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Scores are computed based on: </a:t>
            </a:r>
          </a:p>
          <a:p>
            <a:pPr lvl="2" algn="just">
              <a:lnSpc>
                <a:spcPct val="200000"/>
              </a:lnSpc>
              <a:buFont typeface="Wingdings" panose="05000000000000000000" pitchFamily="2" charset="2"/>
              <a:buChar char="ü"/>
            </a:pPr>
            <a:r>
              <a:rPr lang="en-US" sz="1600" dirty="0"/>
              <a:t>Game completion time relative to expected playtime.</a:t>
            </a:r>
          </a:p>
          <a:p>
            <a:pPr lvl="2" algn="just">
              <a:lnSpc>
                <a:spcPct val="200000"/>
              </a:lnSpc>
              <a:buFont typeface="Wingdings" panose="05000000000000000000" pitchFamily="2" charset="2"/>
              <a:buChar char="ü"/>
            </a:pPr>
            <a:r>
              <a:rPr lang="en-US" sz="1600" dirty="0"/>
              <a:t>Algorithms were used to calculate penalties for exceeding playtime and rewards for faster completion.</a:t>
            </a:r>
          </a:p>
          <a:p>
            <a:pPr algn="just">
              <a:lnSpc>
                <a:spcPct val="200000"/>
              </a:lnSpc>
              <a:buFont typeface="Wingdings" panose="05000000000000000000" pitchFamily="2" charset="2"/>
              <a:buChar char="Ø"/>
            </a:pPr>
            <a:r>
              <a:rPr lang="en-US" sz="2000" dirty="0"/>
              <a:t>Stored game scores in the database for historical tracking and analysis.</a:t>
            </a:r>
          </a:p>
          <a:p>
            <a:pPr marL="0" indent="0">
              <a:buNone/>
            </a:pPr>
            <a:endParaRPr lang="en-US" dirty="0"/>
          </a:p>
        </p:txBody>
      </p:sp>
      <p:sp>
        <p:nvSpPr>
          <p:cNvPr id="5" name="TextBox 4">
            <a:extLst>
              <a:ext uri="{FF2B5EF4-FFF2-40B4-BE49-F238E27FC236}">
                <a16:creationId xmlns:a16="http://schemas.microsoft.com/office/drawing/2014/main" id="{2E826408-EC60-CAE9-AA8B-BB28D4DE5E1C}"/>
              </a:ext>
            </a:extLst>
          </p:cNvPr>
          <p:cNvSpPr txBox="1"/>
          <p:nvPr/>
        </p:nvSpPr>
        <p:spPr>
          <a:xfrm>
            <a:off x="479377" y="1863987"/>
            <a:ext cx="11103023" cy="523220"/>
          </a:xfrm>
          <a:prstGeom prst="rect">
            <a:avLst/>
          </a:prstGeom>
          <a:noFill/>
        </p:spPr>
        <p:txBody>
          <a:bodyPr wrap="square" rtlCol="0">
            <a:spAutoFit/>
          </a:bodyPr>
          <a:lstStyle/>
          <a:p>
            <a:r>
              <a:rPr lang="en-US" sz="2800" dirty="0"/>
              <a:t>3. Dynamic Scoring System</a:t>
            </a:r>
          </a:p>
        </p:txBody>
      </p:sp>
      <p:sp>
        <p:nvSpPr>
          <p:cNvPr id="6" name="TextBox 5">
            <a:extLst>
              <a:ext uri="{FF2B5EF4-FFF2-40B4-BE49-F238E27FC236}">
                <a16:creationId xmlns:a16="http://schemas.microsoft.com/office/drawing/2014/main" id="{4214DE34-CDEB-0093-2F6C-FD59B24947C4}"/>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spTree>
    <p:extLst>
      <p:ext uri="{BB962C8B-B14F-4D97-AF65-F5344CB8AC3E}">
        <p14:creationId xmlns:p14="http://schemas.microsoft.com/office/powerpoint/2010/main" val="2280695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B730A-14A5-3BC4-B318-D14B922088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9E1DE9-3B25-0D3D-3B89-1D4BD9FC6E1F}"/>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A </a:t>
            </a:r>
            <a:r>
              <a:rPr lang="en-US" sz="2000" b="1" dirty="0"/>
              <a:t>GAN (Generative Adversarial Network) </a:t>
            </a:r>
            <a:r>
              <a:rPr lang="en-US" sz="2000" dirty="0"/>
              <a:t>model was trained to generate colorful shapes (like circles, squares, and triangles).</a:t>
            </a:r>
          </a:p>
          <a:p>
            <a:pPr algn="just">
              <a:lnSpc>
                <a:spcPct val="200000"/>
              </a:lnSpc>
              <a:buFont typeface="Wingdings" panose="05000000000000000000" pitchFamily="2" charset="2"/>
              <a:buChar char="Ø"/>
            </a:pPr>
            <a:r>
              <a:rPr lang="en-US" sz="2000" dirty="0"/>
              <a:t>Used </a:t>
            </a:r>
            <a:r>
              <a:rPr lang="en-US" sz="2000" b="1" dirty="0"/>
              <a:t>data augmentation </a:t>
            </a:r>
            <a:r>
              <a:rPr lang="en-US" sz="2000" dirty="0"/>
              <a:t>and </a:t>
            </a:r>
            <a:r>
              <a:rPr lang="en-US" sz="2000" b="1" dirty="0"/>
              <a:t>WGAN-GP (Wasserstein GAN with Gradient Penalty) </a:t>
            </a:r>
            <a:r>
              <a:rPr lang="en-US" sz="2000" dirty="0"/>
              <a:t>to stabilize GAN training and avoid mode collapse.</a:t>
            </a:r>
          </a:p>
          <a:p>
            <a:pPr marL="0" indent="0">
              <a:buNone/>
            </a:pPr>
            <a:endParaRPr lang="en-US" dirty="0"/>
          </a:p>
        </p:txBody>
      </p:sp>
      <p:sp>
        <p:nvSpPr>
          <p:cNvPr id="5" name="TextBox 4">
            <a:extLst>
              <a:ext uri="{FF2B5EF4-FFF2-40B4-BE49-F238E27FC236}">
                <a16:creationId xmlns:a16="http://schemas.microsoft.com/office/drawing/2014/main" id="{C1E0692A-E4E2-E9E9-FE12-59D2FE4FF094}"/>
              </a:ext>
            </a:extLst>
          </p:cNvPr>
          <p:cNvSpPr txBox="1"/>
          <p:nvPr/>
        </p:nvSpPr>
        <p:spPr>
          <a:xfrm>
            <a:off x="479377" y="1863987"/>
            <a:ext cx="11103023" cy="523220"/>
          </a:xfrm>
          <a:prstGeom prst="rect">
            <a:avLst/>
          </a:prstGeom>
          <a:noFill/>
        </p:spPr>
        <p:txBody>
          <a:bodyPr wrap="square" rtlCol="0">
            <a:spAutoFit/>
          </a:bodyPr>
          <a:lstStyle/>
          <a:p>
            <a:r>
              <a:rPr lang="en-US" sz="2800" dirty="0"/>
              <a:t>4. Game Generation</a:t>
            </a:r>
          </a:p>
        </p:txBody>
      </p:sp>
      <p:sp>
        <p:nvSpPr>
          <p:cNvPr id="6" name="TextBox 5">
            <a:extLst>
              <a:ext uri="{FF2B5EF4-FFF2-40B4-BE49-F238E27FC236}">
                <a16:creationId xmlns:a16="http://schemas.microsoft.com/office/drawing/2014/main" id="{21333A38-B2F5-53A7-87F6-8146161C41E5}"/>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spTree>
    <p:extLst>
      <p:ext uri="{BB962C8B-B14F-4D97-AF65-F5344CB8AC3E}">
        <p14:creationId xmlns:p14="http://schemas.microsoft.com/office/powerpoint/2010/main" val="219902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56FCD-2F9B-364E-362C-E91FDE5FAC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78C3E7-F5FD-D152-F09A-658F558AD904}"/>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Achieved accuracy: </a:t>
            </a:r>
          </a:p>
          <a:p>
            <a:pPr lvl="2" algn="just">
              <a:lnSpc>
                <a:spcPct val="200000"/>
              </a:lnSpc>
              <a:buFont typeface="Wingdings" panose="05000000000000000000" pitchFamily="2" charset="2"/>
              <a:buChar char="ü"/>
            </a:pPr>
            <a:r>
              <a:rPr lang="en-US" sz="1600" dirty="0"/>
              <a:t>Shape recognition model: ~95%</a:t>
            </a:r>
          </a:p>
          <a:p>
            <a:pPr lvl="2" algn="just">
              <a:lnSpc>
                <a:spcPct val="200000"/>
              </a:lnSpc>
              <a:buFont typeface="Wingdings" panose="05000000000000000000" pitchFamily="2" charset="2"/>
              <a:buChar char="ü"/>
            </a:pPr>
            <a:r>
              <a:rPr lang="en-US" sz="1600" dirty="0"/>
              <a:t>Pattern prediction model: ~92%</a:t>
            </a:r>
          </a:p>
          <a:p>
            <a:pPr algn="just">
              <a:lnSpc>
                <a:spcPct val="200000"/>
              </a:lnSpc>
              <a:buFont typeface="Wingdings" panose="05000000000000000000" pitchFamily="2" charset="2"/>
              <a:buChar char="Ø"/>
            </a:pPr>
            <a:r>
              <a:rPr lang="en-US" sz="2000" dirty="0"/>
              <a:t>Performed </a:t>
            </a:r>
            <a:r>
              <a:rPr lang="en-US" sz="2000" b="1" dirty="0"/>
              <a:t>k-fold cross-validation </a:t>
            </a:r>
            <a:r>
              <a:rPr lang="en-US" sz="2000" dirty="0"/>
              <a:t>to ensure model robustness.</a:t>
            </a:r>
          </a:p>
          <a:p>
            <a:pPr marL="0" indent="0">
              <a:buNone/>
            </a:pPr>
            <a:endParaRPr lang="en-US" dirty="0"/>
          </a:p>
        </p:txBody>
      </p:sp>
      <p:sp>
        <p:nvSpPr>
          <p:cNvPr id="5" name="TextBox 4">
            <a:extLst>
              <a:ext uri="{FF2B5EF4-FFF2-40B4-BE49-F238E27FC236}">
                <a16:creationId xmlns:a16="http://schemas.microsoft.com/office/drawing/2014/main" id="{0448F24C-3036-5A25-A52E-9C1BCAC98608}"/>
              </a:ext>
            </a:extLst>
          </p:cNvPr>
          <p:cNvSpPr txBox="1"/>
          <p:nvPr/>
        </p:nvSpPr>
        <p:spPr>
          <a:xfrm>
            <a:off x="479377" y="1863987"/>
            <a:ext cx="11103023" cy="523220"/>
          </a:xfrm>
          <a:prstGeom prst="rect">
            <a:avLst/>
          </a:prstGeom>
          <a:noFill/>
        </p:spPr>
        <p:txBody>
          <a:bodyPr wrap="square" rtlCol="0">
            <a:spAutoFit/>
          </a:bodyPr>
          <a:lstStyle/>
          <a:p>
            <a:r>
              <a:rPr lang="en-US" sz="2800" dirty="0"/>
              <a:t>5.  Testing and Accuracy</a:t>
            </a:r>
          </a:p>
        </p:txBody>
      </p:sp>
      <p:sp>
        <p:nvSpPr>
          <p:cNvPr id="6" name="TextBox 5">
            <a:extLst>
              <a:ext uri="{FF2B5EF4-FFF2-40B4-BE49-F238E27FC236}">
                <a16:creationId xmlns:a16="http://schemas.microsoft.com/office/drawing/2014/main" id="{12319022-312A-2F7C-C305-DE6EA11E7DA6}"/>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pic>
        <p:nvPicPr>
          <p:cNvPr id="4" name="Picture 3" descr="A graph with blue and orange lines&#10;&#10;Description automatically generated">
            <a:extLst>
              <a:ext uri="{FF2B5EF4-FFF2-40B4-BE49-F238E27FC236}">
                <a16:creationId xmlns:a16="http://schemas.microsoft.com/office/drawing/2014/main" id="{CF902F46-48A3-0D72-2544-CCD41FC7C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840" y="1246113"/>
            <a:ext cx="3522250" cy="2826497"/>
          </a:xfrm>
          <a:prstGeom prst="rect">
            <a:avLst/>
          </a:prstGeom>
        </p:spPr>
      </p:pic>
      <p:pic>
        <p:nvPicPr>
          <p:cNvPr id="8" name="Picture 7" descr="A graph of a training and validation accuracy&#10;&#10;Description automatically generated">
            <a:extLst>
              <a:ext uri="{FF2B5EF4-FFF2-40B4-BE49-F238E27FC236}">
                <a16:creationId xmlns:a16="http://schemas.microsoft.com/office/drawing/2014/main" id="{12ED3C17-A487-BB8A-43F4-0504E444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0256" y="3328876"/>
            <a:ext cx="3522250" cy="2826497"/>
          </a:xfrm>
          <a:prstGeom prst="rect">
            <a:avLst/>
          </a:prstGeom>
        </p:spPr>
      </p:pic>
      <p:sp>
        <p:nvSpPr>
          <p:cNvPr id="10" name="TextBox 9">
            <a:extLst>
              <a:ext uri="{FF2B5EF4-FFF2-40B4-BE49-F238E27FC236}">
                <a16:creationId xmlns:a16="http://schemas.microsoft.com/office/drawing/2014/main" id="{DFE7A2ED-5012-1F52-8789-5089DECF302A}"/>
              </a:ext>
            </a:extLst>
          </p:cNvPr>
          <p:cNvSpPr txBox="1"/>
          <p:nvPr/>
        </p:nvSpPr>
        <p:spPr>
          <a:xfrm>
            <a:off x="5375920" y="3946308"/>
            <a:ext cx="2448272" cy="307777"/>
          </a:xfrm>
          <a:prstGeom prst="rect">
            <a:avLst/>
          </a:prstGeom>
          <a:noFill/>
        </p:spPr>
        <p:txBody>
          <a:bodyPr wrap="square" rtlCol="0">
            <a:spAutoFit/>
          </a:bodyPr>
          <a:lstStyle/>
          <a:p>
            <a:pPr algn="ctr"/>
            <a:r>
              <a:rPr lang="en-US" sz="1400" dirty="0">
                <a:solidFill>
                  <a:schemeClr val="bg1">
                    <a:lumMod val="50000"/>
                  </a:schemeClr>
                </a:solidFill>
              </a:rPr>
              <a:t>Shape Generation</a:t>
            </a:r>
          </a:p>
        </p:txBody>
      </p:sp>
      <p:sp>
        <p:nvSpPr>
          <p:cNvPr id="11" name="TextBox 10">
            <a:extLst>
              <a:ext uri="{FF2B5EF4-FFF2-40B4-BE49-F238E27FC236}">
                <a16:creationId xmlns:a16="http://schemas.microsoft.com/office/drawing/2014/main" id="{370F7FBA-FAC9-9781-8287-87512F9A448D}"/>
              </a:ext>
            </a:extLst>
          </p:cNvPr>
          <p:cNvSpPr txBox="1"/>
          <p:nvPr/>
        </p:nvSpPr>
        <p:spPr>
          <a:xfrm>
            <a:off x="9242716" y="6097361"/>
            <a:ext cx="2448272" cy="307777"/>
          </a:xfrm>
          <a:prstGeom prst="rect">
            <a:avLst/>
          </a:prstGeom>
          <a:noFill/>
        </p:spPr>
        <p:txBody>
          <a:bodyPr wrap="square" rtlCol="0">
            <a:spAutoFit/>
          </a:bodyPr>
          <a:lstStyle/>
          <a:p>
            <a:pPr algn="ctr"/>
            <a:r>
              <a:rPr lang="en-US" sz="1400" dirty="0">
                <a:solidFill>
                  <a:schemeClr val="bg1">
                    <a:lumMod val="50000"/>
                  </a:schemeClr>
                </a:solidFill>
              </a:rPr>
              <a:t>Pattern Prediction</a:t>
            </a:r>
          </a:p>
        </p:txBody>
      </p:sp>
    </p:spTree>
    <p:extLst>
      <p:ext uri="{BB962C8B-B14F-4D97-AF65-F5344CB8AC3E}">
        <p14:creationId xmlns:p14="http://schemas.microsoft.com/office/powerpoint/2010/main" val="293293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F1A87-20EC-080E-534A-03E25D3BC8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8850BB-1224-5FAE-80F3-988A9070FDB7}"/>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Challenge: Models were overfitting due to limited training data.</a:t>
            </a:r>
          </a:p>
          <a:p>
            <a:pPr algn="just">
              <a:lnSpc>
                <a:spcPct val="200000"/>
              </a:lnSpc>
              <a:buFont typeface="Wingdings" panose="05000000000000000000" pitchFamily="2" charset="2"/>
              <a:buChar char="Ø"/>
            </a:pPr>
            <a:r>
              <a:rPr lang="en-US" sz="2000" dirty="0"/>
              <a:t>Solution: </a:t>
            </a:r>
          </a:p>
          <a:p>
            <a:pPr marL="971550" lvl="2" indent="-171450" algn="just">
              <a:lnSpc>
                <a:spcPct val="200000"/>
              </a:lnSpc>
              <a:buFont typeface="Wingdings" panose="05000000000000000000" pitchFamily="2" charset="2"/>
              <a:buChar char="ü"/>
            </a:pPr>
            <a:r>
              <a:rPr lang="en-US" sz="1800" dirty="0"/>
              <a:t>Introduced data augmentation to increase dataset variability.</a:t>
            </a:r>
          </a:p>
          <a:p>
            <a:pPr marL="971550" lvl="2" indent="-171450" algn="just">
              <a:lnSpc>
                <a:spcPct val="200000"/>
              </a:lnSpc>
              <a:buFont typeface="Wingdings" panose="05000000000000000000" pitchFamily="2" charset="2"/>
              <a:buChar char="ü"/>
            </a:pPr>
            <a:r>
              <a:rPr lang="en-US" sz="1800" dirty="0"/>
              <a:t>Added dropout and batch normalization to regularize the model.</a:t>
            </a:r>
          </a:p>
          <a:p>
            <a:pPr marL="971550" lvl="2" indent="-171450" algn="just">
              <a:lnSpc>
                <a:spcPct val="200000"/>
              </a:lnSpc>
              <a:buFont typeface="Wingdings" panose="05000000000000000000" pitchFamily="2" charset="2"/>
              <a:buChar char="ü"/>
            </a:pPr>
            <a:r>
              <a:rPr lang="en-US" sz="1800" dirty="0"/>
              <a:t>Used early stopping to halt training once validation loss plateaued.</a:t>
            </a:r>
          </a:p>
        </p:txBody>
      </p:sp>
      <p:sp>
        <p:nvSpPr>
          <p:cNvPr id="5" name="TextBox 4">
            <a:extLst>
              <a:ext uri="{FF2B5EF4-FFF2-40B4-BE49-F238E27FC236}">
                <a16:creationId xmlns:a16="http://schemas.microsoft.com/office/drawing/2014/main" id="{190319E8-CF71-AF54-68FE-BAEF86B0B8E8}"/>
              </a:ext>
            </a:extLst>
          </p:cNvPr>
          <p:cNvSpPr txBox="1"/>
          <p:nvPr/>
        </p:nvSpPr>
        <p:spPr>
          <a:xfrm>
            <a:off x="479377" y="1863987"/>
            <a:ext cx="11103023" cy="523220"/>
          </a:xfrm>
          <a:prstGeom prst="rect">
            <a:avLst/>
          </a:prstGeom>
          <a:noFill/>
        </p:spPr>
        <p:txBody>
          <a:bodyPr wrap="square" rtlCol="0">
            <a:spAutoFit/>
          </a:bodyPr>
          <a:lstStyle/>
          <a:p>
            <a:r>
              <a:rPr lang="en-US" sz="2800" dirty="0"/>
              <a:t>Overfitting</a:t>
            </a:r>
          </a:p>
        </p:txBody>
      </p:sp>
      <p:sp>
        <p:nvSpPr>
          <p:cNvPr id="6" name="TextBox 5">
            <a:extLst>
              <a:ext uri="{FF2B5EF4-FFF2-40B4-BE49-F238E27FC236}">
                <a16:creationId xmlns:a16="http://schemas.microsoft.com/office/drawing/2014/main" id="{975551B4-AA55-D277-81FF-F90BCB777CF7}"/>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Challenges and Solutions</a:t>
            </a:r>
          </a:p>
        </p:txBody>
      </p:sp>
    </p:spTree>
    <p:extLst>
      <p:ext uri="{BB962C8B-B14F-4D97-AF65-F5344CB8AC3E}">
        <p14:creationId xmlns:p14="http://schemas.microsoft.com/office/powerpoint/2010/main" val="624334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699EC-1126-B5BC-28EF-49C73800AA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2B9A0-CCD3-C6AD-B5A8-E0E44C0F67BA}"/>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Challenge: GANs are notoriously unstable during training.</a:t>
            </a:r>
          </a:p>
          <a:p>
            <a:pPr algn="just">
              <a:lnSpc>
                <a:spcPct val="200000"/>
              </a:lnSpc>
              <a:buFont typeface="Wingdings" panose="05000000000000000000" pitchFamily="2" charset="2"/>
              <a:buChar char="Ø"/>
            </a:pPr>
            <a:r>
              <a:rPr lang="en-US" sz="2000" dirty="0"/>
              <a:t>Solution: </a:t>
            </a:r>
          </a:p>
          <a:p>
            <a:pPr marL="971550" lvl="2" indent="-171450" algn="just">
              <a:lnSpc>
                <a:spcPct val="200000"/>
              </a:lnSpc>
              <a:buFont typeface="Wingdings" panose="05000000000000000000" pitchFamily="2" charset="2"/>
              <a:buChar char="ü"/>
            </a:pPr>
            <a:r>
              <a:rPr lang="en-US" sz="1800" dirty="0"/>
              <a:t>Adopted WGAN-GP to improve stability and ensure high-quality image generation.</a:t>
            </a:r>
          </a:p>
        </p:txBody>
      </p:sp>
      <p:sp>
        <p:nvSpPr>
          <p:cNvPr id="5" name="TextBox 4">
            <a:extLst>
              <a:ext uri="{FF2B5EF4-FFF2-40B4-BE49-F238E27FC236}">
                <a16:creationId xmlns:a16="http://schemas.microsoft.com/office/drawing/2014/main" id="{D4B8EFF0-DBD4-F39A-E8F4-DEC15D3EFEC9}"/>
              </a:ext>
            </a:extLst>
          </p:cNvPr>
          <p:cNvSpPr txBox="1"/>
          <p:nvPr/>
        </p:nvSpPr>
        <p:spPr>
          <a:xfrm>
            <a:off x="479377" y="1863987"/>
            <a:ext cx="11103023" cy="523220"/>
          </a:xfrm>
          <a:prstGeom prst="rect">
            <a:avLst/>
          </a:prstGeom>
          <a:noFill/>
        </p:spPr>
        <p:txBody>
          <a:bodyPr wrap="square" rtlCol="0">
            <a:spAutoFit/>
          </a:bodyPr>
          <a:lstStyle/>
          <a:p>
            <a:r>
              <a:rPr lang="en-US" sz="2800" dirty="0"/>
              <a:t>GAN Training</a:t>
            </a:r>
          </a:p>
        </p:txBody>
      </p:sp>
      <p:sp>
        <p:nvSpPr>
          <p:cNvPr id="6" name="TextBox 5">
            <a:extLst>
              <a:ext uri="{FF2B5EF4-FFF2-40B4-BE49-F238E27FC236}">
                <a16:creationId xmlns:a16="http://schemas.microsoft.com/office/drawing/2014/main" id="{1AE858C0-3695-C0EA-6233-B8D4D5CAA921}"/>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Challenges and Solutions</a:t>
            </a:r>
          </a:p>
        </p:txBody>
      </p:sp>
    </p:spTree>
    <p:extLst>
      <p:ext uri="{BB962C8B-B14F-4D97-AF65-F5344CB8AC3E}">
        <p14:creationId xmlns:p14="http://schemas.microsoft.com/office/powerpoint/2010/main" val="3061202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149103"/>
            <a:ext cx="10972798" cy="831625"/>
          </a:xfrm>
        </p:spPr>
        <p:txBody>
          <a:bodyPr vert="horz" lIns="91440" tIns="45720" rIns="91440" bIns="45720" rtlCol="0" anchor="b">
            <a:normAutofit/>
          </a:bodyPr>
          <a:lstStyle/>
          <a:p>
            <a:pPr algn="ctr"/>
            <a:r>
              <a:rPr lang="en-US" sz="4800" dirty="0"/>
              <a:t>Completion And Remaining Project</a:t>
            </a:r>
          </a:p>
        </p:txBody>
      </p:sp>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Rectangle 1">
            <a:extLst>
              <a:ext uri="{FF2B5EF4-FFF2-40B4-BE49-F238E27FC236}">
                <a16:creationId xmlns:a16="http://schemas.microsoft.com/office/drawing/2014/main" id="{8022E2AE-F28F-09D6-7212-97B701CD3C59}"/>
              </a:ext>
            </a:extLst>
          </p:cNvPr>
          <p:cNvSpPr/>
          <p:nvPr/>
        </p:nvSpPr>
        <p:spPr>
          <a:xfrm>
            <a:off x="911424" y="1128801"/>
            <a:ext cx="2551019" cy="707886"/>
          </a:xfrm>
          <a:prstGeom prst="rect">
            <a:avLst/>
          </a:prstGeom>
          <a:noFill/>
        </p:spPr>
        <p:txBody>
          <a:bodyPr wrap="none" lIns="91440" tIns="45720" rIns="91440" bIns="45720">
            <a:spAutoFit/>
          </a:bodyPr>
          <a:lstStyle/>
          <a:p>
            <a:pPr algn="ctr"/>
            <a:r>
              <a:rPr lang="en-US" sz="4000" dirty="0">
                <a:ln w="0"/>
                <a:solidFill>
                  <a:schemeClr val="tx1">
                    <a:lumMod val="75000"/>
                    <a:lumOff val="25000"/>
                  </a:schemeClr>
                </a:solidFill>
                <a:effectLst>
                  <a:outerShdw blurRad="38100" dist="19050" dir="2700000" algn="tl" rotWithShape="0">
                    <a:schemeClr val="dk1">
                      <a:alpha val="40000"/>
                    </a:schemeClr>
                  </a:outerShdw>
                </a:effectLst>
              </a:rPr>
              <a:t>Completed</a:t>
            </a:r>
          </a:p>
        </p:txBody>
      </p:sp>
      <p:sp>
        <p:nvSpPr>
          <p:cNvPr id="3" name="Rectangle 2">
            <a:extLst>
              <a:ext uri="{FF2B5EF4-FFF2-40B4-BE49-F238E27FC236}">
                <a16:creationId xmlns:a16="http://schemas.microsoft.com/office/drawing/2014/main" id="{85A52BE9-011A-669D-FD98-625293AF6899}"/>
              </a:ext>
            </a:extLst>
          </p:cNvPr>
          <p:cNvSpPr/>
          <p:nvPr/>
        </p:nvSpPr>
        <p:spPr>
          <a:xfrm>
            <a:off x="8462729" y="1124744"/>
            <a:ext cx="1972143" cy="707886"/>
          </a:xfrm>
          <a:prstGeom prst="rect">
            <a:avLst/>
          </a:prstGeom>
          <a:noFill/>
        </p:spPr>
        <p:txBody>
          <a:bodyPr wrap="none" lIns="91440" tIns="45720" rIns="91440" bIns="45720">
            <a:spAutoFit/>
          </a:bodyPr>
          <a:lstStyle/>
          <a:p>
            <a:pPr algn="ctr"/>
            <a:r>
              <a:rPr lang="en-US" sz="4000" dirty="0">
                <a:ln w="0"/>
                <a:solidFill>
                  <a:schemeClr val="tx1">
                    <a:lumMod val="75000"/>
                    <a:lumOff val="25000"/>
                  </a:schemeClr>
                </a:solidFill>
                <a:effectLst>
                  <a:outerShdw blurRad="38100" dist="19050" dir="2700000" algn="tl" rotWithShape="0">
                    <a:schemeClr val="dk1">
                      <a:alpha val="40000"/>
                    </a:schemeClr>
                  </a:outerShdw>
                </a:effectLst>
              </a:rPr>
              <a:t>Pending</a:t>
            </a:r>
          </a:p>
        </p:txBody>
      </p:sp>
      <p:pic>
        <p:nvPicPr>
          <p:cNvPr id="7" name="Picture 6" descr="A screenshot of a website&#10;&#10;Description automatically generated">
            <a:extLst>
              <a:ext uri="{FF2B5EF4-FFF2-40B4-BE49-F238E27FC236}">
                <a16:creationId xmlns:a16="http://schemas.microsoft.com/office/drawing/2014/main" id="{DEA46339-E053-6F28-38A8-B3122C986171}"/>
              </a:ext>
            </a:extLst>
          </p:cNvPr>
          <p:cNvPicPr>
            <a:picLocks noChangeAspect="1"/>
          </p:cNvPicPr>
          <p:nvPr/>
        </p:nvPicPr>
        <p:blipFill>
          <a:blip r:embed="rId2">
            <a:extLst>
              <a:ext uri="{28A0092B-C50C-407E-A947-70E740481C1C}">
                <a14:useLocalDpi xmlns:a14="http://schemas.microsoft.com/office/drawing/2010/main" val="0"/>
              </a:ext>
            </a:extLst>
          </a:blip>
          <a:srcRect l="7882" t="18876" r="69894" b="50000"/>
          <a:stretch/>
        </p:blipFill>
        <p:spPr>
          <a:xfrm>
            <a:off x="8972272" y="1887353"/>
            <a:ext cx="1028354" cy="1080120"/>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71DF4CDC-8BA3-7C46-376F-18F7CDC7F77C}"/>
              </a:ext>
            </a:extLst>
          </p:cNvPr>
          <p:cNvPicPr>
            <a:picLocks noChangeAspect="1"/>
          </p:cNvPicPr>
          <p:nvPr/>
        </p:nvPicPr>
        <p:blipFill>
          <a:blip r:embed="rId2">
            <a:extLst>
              <a:ext uri="{28A0092B-C50C-407E-A947-70E740481C1C}">
                <a14:useLocalDpi xmlns:a14="http://schemas.microsoft.com/office/drawing/2010/main" val="0"/>
              </a:ext>
            </a:extLst>
          </a:blip>
          <a:srcRect l="7408" t="51363" r="70368" b="19004"/>
          <a:stretch/>
        </p:blipFill>
        <p:spPr>
          <a:xfrm>
            <a:off x="1688441" y="1887354"/>
            <a:ext cx="1080120" cy="108012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FB16807C-F806-1849-21BD-B5E3A6E5A226}"/>
              </a:ext>
            </a:extLst>
          </p:cNvPr>
          <p:cNvPicPr>
            <a:picLocks noChangeAspect="1"/>
          </p:cNvPicPr>
          <p:nvPr/>
        </p:nvPicPr>
        <p:blipFill>
          <a:blip r:embed="rId2">
            <a:extLst>
              <a:ext uri="{28A0092B-C50C-407E-A947-70E740481C1C}">
                <a14:useLocalDpi xmlns:a14="http://schemas.microsoft.com/office/drawing/2010/main" val="0"/>
              </a:ext>
            </a:extLst>
          </a:blip>
          <a:srcRect l="32317" t="51430" r="45180" b="17946"/>
          <a:stretch/>
        </p:blipFill>
        <p:spPr>
          <a:xfrm>
            <a:off x="5026560" y="1287996"/>
            <a:ext cx="1872051" cy="1910681"/>
          </a:xfrm>
          <a:prstGeom prst="rect">
            <a:avLst/>
          </a:prstGeom>
        </p:spPr>
      </p:pic>
      <p:sp>
        <p:nvSpPr>
          <p:cNvPr id="10" name="Content Placeholder 2">
            <a:extLst>
              <a:ext uri="{FF2B5EF4-FFF2-40B4-BE49-F238E27FC236}">
                <a16:creationId xmlns:a16="http://schemas.microsoft.com/office/drawing/2014/main" id="{1C4147DC-C6D0-7503-D6EC-50C254D09FDA}"/>
              </a:ext>
            </a:extLst>
          </p:cNvPr>
          <p:cNvSpPr>
            <a:spLocks noGrp="1"/>
          </p:cNvSpPr>
          <p:nvPr>
            <p:ph idx="1"/>
          </p:nvPr>
        </p:nvSpPr>
        <p:spPr>
          <a:xfrm>
            <a:off x="609601" y="2780928"/>
            <a:ext cx="5990455" cy="3804022"/>
          </a:xfrm>
        </p:spPr>
        <p:txBody>
          <a:bodyPr>
            <a:noAutofit/>
          </a:bodyPr>
          <a:lstStyle/>
          <a:p>
            <a:pPr algn="just">
              <a:lnSpc>
                <a:spcPct val="200000"/>
              </a:lnSpc>
              <a:buFont typeface="Wingdings" panose="05000000000000000000" pitchFamily="2" charset="2"/>
              <a:buChar char="Ø"/>
            </a:pPr>
            <a:r>
              <a:rPr lang="en-US" sz="1800" dirty="0"/>
              <a:t>Train Model.</a:t>
            </a:r>
          </a:p>
          <a:p>
            <a:pPr algn="just">
              <a:lnSpc>
                <a:spcPct val="200000"/>
              </a:lnSpc>
              <a:buFont typeface="Wingdings" panose="05000000000000000000" pitchFamily="2" charset="2"/>
              <a:buChar char="Ø"/>
            </a:pPr>
            <a:r>
              <a:rPr lang="en-US" sz="1800" dirty="0"/>
              <a:t>Evaluate the Model.</a:t>
            </a:r>
          </a:p>
          <a:p>
            <a:pPr algn="just">
              <a:lnSpc>
                <a:spcPct val="200000"/>
              </a:lnSpc>
              <a:buFont typeface="Wingdings" panose="05000000000000000000" pitchFamily="2" charset="2"/>
              <a:buChar char="Ø"/>
            </a:pPr>
            <a:r>
              <a:rPr lang="en-US" sz="1800" dirty="0"/>
              <a:t>Integrate Python to generate Shapes and Patterns.</a:t>
            </a:r>
          </a:p>
          <a:p>
            <a:pPr algn="just">
              <a:lnSpc>
                <a:spcPct val="200000"/>
              </a:lnSpc>
              <a:buFont typeface="Wingdings" panose="05000000000000000000" pitchFamily="2" charset="2"/>
              <a:buChar char="Ø"/>
            </a:pPr>
            <a:r>
              <a:rPr lang="en-US" sz="1800" dirty="0"/>
              <a:t>Real time Level updating of children.</a:t>
            </a:r>
          </a:p>
          <a:p>
            <a:pPr algn="just">
              <a:lnSpc>
                <a:spcPct val="200000"/>
              </a:lnSpc>
              <a:buFont typeface="Wingdings" panose="05000000000000000000" pitchFamily="2" charset="2"/>
              <a:buChar char="Ø"/>
            </a:pPr>
            <a:r>
              <a:rPr lang="en-US" sz="1800" dirty="0"/>
              <a:t>User Management.</a:t>
            </a:r>
          </a:p>
          <a:p>
            <a:pPr algn="just">
              <a:lnSpc>
                <a:spcPct val="200000"/>
              </a:lnSpc>
              <a:buFont typeface="Wingdings" panose="05000000000000000000" pitchFamily="2" charset="2"/>
              <a:buChar char="Ø"/>
            </a:pPr>
            <a:r>
              <a:rPr lang="en-US" sz="1800" dirty="0"/>
              <a:t>Input Validation for requests.</a:t>
            </a:r>
          </a:p>
        </p:txBody>
      </p:sp>
      <p:sp>
        <p:nvSpPr>
          <p:cNvPr id="11" name="Content Placeholder 2">
            <a:extLst>
              <a:ext uri="{FF2B5EF4-FFF2-40B4-BE49-F238E27FC236}">
                <a16:creationId xmlns:a16="http://schemas.microsoft.com/office/drawing/2014/main" id="{E762DEE8-F645-C85F-EEF1-FA0FE2F956A3}"/>
              </a:ext>
            </a:extLst>
          </p:cNvPr>
          <p:cNvSpPr txBox="1">
            <a:spLocks/>
          </p:cNvSpPr>
          <p:nvPr/>
        </p:nvSpPr>
        <p:spPr>
          <a:xfrm>
            <a:off x="8170393" y="3075629"/>
            <a:ext cx="3899755" cy="34172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200000"/>
              </a:lnSpc>
              <a:buFont typeface="Wingdings" panose="05000000000000000000" pitchFamily="2" charset="2"/>
              <a:buChar char="Ø"/>
            </a:pPr>
            <a:r>
              <a:rPr lang="en-US" sz="1800" dirty="0"/>
              <a:t>Frontend.</a:t>
            </a:r>
          </a:p>
          <a:p>
            <a:pPr algn="just">
              <a:lnSpc>
                <a:spcPct val="200000"/>
              </a:lnSpc>
              <a:buFont typeface="Wingdings" panose="05000000000000000000" pitchFamily="2" charset="2"/>
              <a:buChar char="Ø"/>
            </a:pPr>
            <a:r>
              <a:rPr lang="en-US" sz="1800" dirty="0"/>
              <a:t>Deployment.</a:t>
            </a:r>
          </a:p>
          <a:p>
            <a:pPr marL="0" indent="0">
              <a:buFont typeface="Arial" pitchFamily="34" charset="0"/>
              <a:buNone/>
            </a:pPr>
            <a:endParaRPr lang="en-US" sz="2800" dirty="0"/>
          </a:p>
        </p:txBody>
      </p:sp>
    </p:spTree>
    <p:extLst>
      <p:ext uri="{BB962C8B-B14F-4D97-AF65-F5344CB8AC3E}">
        <p14:creationId xmlns:p14="http://schemas.microsoft.com/office/powerpoint/2010/main" val="327069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0256041E-3577-7370-8546-4A1F6771A3BC}"/>
              </a:ext>
            </a:extLst>
          </p:cNvPr>
          <p:cNvSpPr txBox="1"/>
          <p:nvPr/>
        </p:nvSpPr>
        <p:spPr>
          <a:xfrm>
            <a:off x="335360" y="1052736"/>
            <a:ext cx="11103023" cy="523220"/>
          </a:xfrm>
          <a:prstGeom prst="rect">
            <a:avLst/>
          </a:prstGeom>
          <a:noFill/>
        </p:spPr>
        <p:txBody>
          <a:bodyPr wrap="square" rtlCol="0">
            <a:spAutoFit/>
          </a:bodyPr>
          <a:lstStyle/>
          <a:p>
            <a:r>
              <a:rPr lang="en-US" sz="2800" dirty="0"/>
              <a:t>Shape Prediction</a:t>
            </a:r>
          </a:p>
        </p:txBody>
      </p:sp>
      <p:pic>
        <p:nvPicPr>
          <p:cNvPr id="6" name="Picture 5" descr="A screenshot of a computer program&#10;&#10;Description automatically generated">
            <a:extLst>
              <a:ext uri="{FF2B5EF4-FFF2-40B4-BE49-F238E27FC236}">
                <a16:creationId xmlns:a16="http://schemas.microsoft.com/office/drawing/2014/main" id="{93BBAE2A-0B5A-19F3-A760-8A5EAB3EC3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2128" y="1556791"/>
            <a:ext cx="4848489" cy="230543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49070A9-4FDB-A29E-D89A-FCE6F4FC3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2289" y="1522737"/>
            <a:ext cx="4815264" cy="231474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EC0BBC3-8CA5-90FF-203F-8C5EED8E73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2129" y="4115042"/>
            <a:ext cx="4848488" cy="233829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6F613EC1-7AE4-9CD5-5F97-3E1CBB2B63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1271" y="4087547"/>
            <a:ext cx="4823983" cy="2293781"/>
          </a:xfrm>
          <a:prstGeom prst="rect">
            <a:avLst/>
          </a:prstGeom>
        </p:spPr>
      </p:pic>
    </p:spTree>
    <p:extLst>
      <p:ext uri="{BB962C8B-B14F-4D97-AF65-F5344CB8AC3E}">
        <p14:creationId xmlns:p14="http://schemas.microsoft.com/office/powerpoint/2010/main" val="376219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39042-A9D3-12BE-0C58-C9AB687848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1228AD-63F7-2EB8-44C2-06F40D385C9A}"/>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4" name="Rectangle 3">
            <a:extLst>
              <a:ext uri="{FF2B5EF4-FFF2-40B4-BE49-F238E27FC236}">
                <a16:creationId xmlns:a16="http://schemas.microsoft.com/office/drawing/2014/main" id="{DEAB4A98-9FC8-8E70-CB42-7A85DDA7342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2FCD29CA-46E9-7415-D17E-248111A76A33}"/>
              </a:ext>
            </a:extLst>
          </p:cNvPr>
          <p:cNvSpPr txBox="1"/>
          <p:nvPr/>
        </p:nvSpPr>
        <p:spPr>
          <a:xfrm>
            <a:off x="335360" y="1052736"/>
            <a:ext cx="11103023" cy="523220"/>
          </a:xfrm>
          <a:prstGeom prst="rect">
            <a:avLst/>
          </a:prstGeom>
          <a:noFill/>
        </p:spPr>
        <p:txBody>
          <a:bodyPr wrap="square" rtlCol="0">
            <a:spAutoFit/>
          </a:bodyPr>
          <a:lstStyle/>
          <a:p>
            <a:r>
              <a:rPr lang="en-US" sz="2800" dirty="0"/>
              <a:t>Pattern Recognition</a:t>
            </a:r>
          </a:p>
        </p:txBody>
      </p:sp>
      <p:pic>
        <p:nvPicPr>
          <p:cNvPr id="6" name="Picture 5">
            <a:extLst>
              <a:ext uri="{FF2B5EF4-FFF2-40B4-BE49-F238E27FC236}">
                <a16:creationId xmlns:a16="http://schemas.microsoft.com/office/drawing/2014/main" id="{C8098DE2-1C60-A708-D5F0-1BAE70953D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207973" y="1556791"/>
            <a:ext cx="4816798" cy="2305433"/>
          </a:xfrm>
          <a:prstGeom prst="rect">
            <a:avLst/>
          </a:prstGeom>
        </p:spPr>
      </p:pic>
      <p:pic>
        <p:nvPicPr>
          <p:cNvPr id="8" name="Picture 7">
            <a:extLst>
              <a:ext uri="{FF2B5EF4-FFF2-40B4-BE49-F238E27FC236}">
                <a16:creationId xmlns:a16="http://schemas.microsoft.com/office/drawing/2014/main" id="{6F16BA83-4F97-E83D-1D63-8FBEE77AD6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983786" y="1522737"/>
            <a:ext cx="4572269" cy="2314741"/>
          </a:xfrm>
          <a:prstGeom prst="rect">
            <a:avLst/>
          </a:prstGeom>
        </p:spPr>
      </p:pic>
      <p:pic>
        <p:nvPicPr>
          <p:cNvPr id="10" name="Picture 9">
            <a:extLst>
              <a:ext uri="{FF2B5EF4-FFF2-40B4-BE49-F238E27FC236}">
                <a16:creationId xmlns:a16="http://schemas.microsoft.com/office/drawing/2014/main" id="{73E707AD-293B-5E49-0A17-2EC6B46C46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92129" y="4140320"/>
            <a:ext cx="4848488" cy="2287738"/>
          </a:xfrm>
          <a:prstGeom prst="rect">
            <a:avLst/>
          </a:prstGeom>
        </p:spPr>
      </p:pic>
      <p:pic>
        <p:nvPicPr>
          <p:cNvPr id="12" name="Picture 11">
            <a:extLst>
              <a:ext uri="{FF2B5EF4-FFF2-40B4-BE49-F238E27FC236}">
                <a16:creationId xmlns:a16="http://schemas.microsoft.com/office/drawing/2014/main" id="{255A5B00-EEB2-CFBC-BF61-5A98EC98CB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40718" y="4018285"/>
            <a:ext cx="2858404" cy="2293781"/>
          </a:xfrm>
          <a:prstGeom prst="rect">
            <a:avLst/>
          </a:prstGeom>
        </p:spPr>
      </p:pic>
    </p:spTree>
    <p:extLst>
      <p:ext uri="{BB962C8B-B14F-4D97-AF65-F5344CB8AC3E}">
        <p14:creationId xmlns:p14="http://schemas.microsoft.com/office/powerpoint/2010/main" val="3972045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B69E8CE7-B8A9-2C31-E152-08D896B36F72}"/>
              </a:ext>
            </a:extLst>
          </p:cNvPr>
          <p:cNvSpPr txBox="1"/>
          <p:nvPr/>
        </p:nvSpPr>
        <p:spPr>
          <a:xfrm>
            <a:off x="335360" y="1052736"/>
            <a:ext cx="11103023" cy="523220"/>
          </a:xfrm>
          <a:prstGeom prst="rect">
            <a:avLst/>
          </a:prstGeom>
          <a:noFill/>
        </p:spPr>
        <p:txBody>
          <a:bodyPr wrap="square" rtlCol="0">
            <a:spAutoFit/>
          </a:bodyPr>
          <a:lstStyle/>
          <a:p>
            <a:r>
              <a:rPr lang="en-US" sz="2800" dirty="0"/>
              <a:t>Generate Shape</a:t>
            </a:r>
          </a:p>
        </p:txBody>
      </p:sp>
      <p:pic>
        <p:nvPicPr>
          <p:cNvPr id="6" name="Picture 5" descr="A screenshot of a computer&#10;&#10;Description automatically generated">
            <a:extLst>
              <a:ext uri="{FF2B5EF4-FFF2-40B4-BE49-F238E27FC236}">
                <a16:creationId xmlns:a16="http://schemas.microsoft.com/office/drawing/2014/main" id="{E53370ED-7439-7F8B-1440-F3E4C067C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498" y="1990637"/>
            <a:ext cx="5277348" cy="280651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C762F0E-CD17-F5AB-7B2D-5F64483E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990637"/>
            <a:ext cx="5284094" cy="2799082"/>
          </a:xfrm>
          <a:prstGeom prst="rect">
            <a:avLst/>
          </a:prstGeom>
        </p:spPr>
      </p:pic>
    </p:spTree>
    <p:extLst>
      <p:ext uri="{BB962C8B-B14F-4D97-AF65-F5344CB8AC3E}">
        <p14:creationId xmlns:p14="http://schemas.microsoft.com/office/powerpoint/2010/main" val="523605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dirty="0"/>
              <a:t>Introduction to the overall project</a:t>
            </a:r>
          </a:p>
        </p:txBody>
      </p:sp>
      <p:pic>
        <p:nvPicPr>
          <p:cNvPr id="13" name="Content Placeholder 12" descr="An open book with pages&#10;&#10;Description automatically generated">
            <a:extLst>
              <a:ext uri="{FF2B5EF4-FFF2-40B4-BE49-F238E27FC236}">
                <a16:creationId xmlns:a16="http://schemas.microsoft.com/office/drawing/2014/main" id="{E5DD34B9-C5C3-459A-BBF8-3763E6861546}"/>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938" r="7569" b="1"/>
          <a:stretch/>
        </p:blipFill>
        <p:spPr>
          <a:xfrm>
            <a:off x="609600" y="1600201"/>
            <a:ext cx="5384800" cy="4525963"/>
          </a:xfrm>
          <a:noFill/>
        </p:spPr>
      </p:pic>
      <p:sp>
        <p:nvSpPr>
          <p:cNvPr id="3" name="Subtitle 2">
            <a:extLst>
              <a:ext uri="{FF2B5EF4-FFF2-40B4-BE49-F238E27FC236}">
                <a16:creationId xmlns:a16="http://schemas.microsoft.com/office/drawing/2014/main" id="{7EBE3555-8168-4DEE-B3B9-3186A75E168A}"/>
              </a:ext>
            </a:extLst>
          </p:cNvPr>
          <p:cNvSpPr>
            <a:spLocks noGrp="1"/>
          </p:cNvSpPr>
          <p:nvPr>
            <p:ph sz="half" idx="2"/>
          </p:nvPr>
        </p:nvSpPr>
        <p:spPr>
          <a:xfrm>
            <a:off x="6197600" y="1600201"/>
            <a:ext cx="5384800" cy="4525963"/>
          </a:xfrm>
        </p:spPr>
        <p:txBody>
          <a:bodyPr>
            <a:normAutofit/>
          </a:bodyPr>
          <a:lstStyle/>
          <a:p>
            <a:pPr marL="0" indent="0">
              <a:lnSpc>
                <a:spcPct val="150000"/>
              </a:lnSpc>
              <a:buNone/>
            </a:pPr>
            <a:r>
              <a:rPr lang="en-GB" dirty="0"/>
              <a:t>1. What is dyslexia, and how does it affect children?</a:t>
            </a:r>
          </a:p>
          <a:p>
            <a:pPr marL="0" indent="0">
              <a:lnSpc>
                <a:spcPct val="150000"/>
              </a:lnSpc>
              <a:buNone/>
            </a:pPr>
            <a:r>
              <a:rPr lang="en-GB" dirty="0"/>
              <a:t>2. Why is there a need for a mobile application to support children with dyslexia?</a:t>
            </a:r>
          </a:p>
          <a:p>
            <a:pPr>
              <a:lnSpc>
                <a:spcPct val="150000"/>
              </a:lnSpc>
            </a:pPr>
            <a:endParaRPr lang="en-US" dirty="0"/>
          </a:p>
        </p:txBody>
      </p:sp>
    </p:spTree>
    <p:extLst>
      <p:ext uri="{BB962C8B-B14F-4D97-AF65-F5344CB8AC3E}">
        <p14:creationId xmlns:p14="http://schemas.microsoft.com/office/powerpoint/2010/main" val="4150955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C41B6-2D6A-7BFE-5EB2-AA4D99020E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F9073A3-DB0B-09D4-E994-71B45AB3AF43}"/>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55DA592D-4C90-BEEF-A55E-16928349125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9F59B8FA-8272-C402-A838-E20B65126A31}"/>
              </a:ext>
            </a:extLst>
          </p:cNvPr>
          <p:cNvSpPr txBox="1"/>
          <p:nvPr/>
        </p:nvSpPr>
        <p:spPr>
          <a:xfrm>
            <a:off x="335361" y="1052736"/>
            <a:ext cx="5393854" cy="523220"/>
          </a:xfrm>
          <a:prstGeom prst="rect">
            <a:avLst/>
          </a:prstGeom>
          <a:noFill/>
        </p:spPr>
        <p:txBody>
          <a:bodyPr wrap="square" rtlCol="0">
            <a:spAutoFit/>
          </a:bodyPr>
          <a:lstStyle/>
          <a:p>
            <a:r>
              <a:rPr lang="en-US" sz="2800" dirty="0"/>
              <a:t>Predict Pattern</a:t>
            </a:r>
          </a:p>
        </p:txBody>
      </p:sp>
      <p:pic>
        <p:nvPicPr>
          <p:cNvPr id="7" name="Picture 6" descr="A screenshot of a computer&#10;&#10;Description automatically generated">
            <a:extLst>
              <a:ext uri="{FF2B5EF4-FFF2-40B4-BE49-F238E27FC236}">
                <a16:creationId xmlns:a16="http://schemas.microsoft.com/office/drawing/2014/main" id="{5AC39366-363D-7604-6A3C-46283BC579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866" y="1990637"/>
            <a:ext cx="5277348" cy="2812017"/>
          </a:xfrm>
          <a:prstGeom prst="rect">
            <a:avLst/>
          </a:prstGeom>
        </p:spPr>
      </p:pic>
      <p:sp>
        <p:nvSpPr>
          <p:cNvPr id="9" name="TextBox 8">
            <a:extLst>
              <a:ext uri="{FF2B5EF4-FFF2-40B4-BE49-F238E27FC236}">
                <a16:creationId xmlns:a16="http://schemas.microsoft.com/office/drawing/2014/main" id="{841BBE41-B23E-1B96-C0D8-B6D8B6EB99C7}"/>
              </a:ext>
            </a:extLst>
          </p:cNvPr>
          <p:cNvSpPr txBox="1"/>
          <p:nvPr/>
        </p:nvSpPr>
        <p:spPr>
          <a:xfrm>
            <a:off x="6401160" y="1124744"/>
            <a:ext cx="5393854" cy="523220"/>
          </a:xfrm>
          <a:prstGeom prst="rect">
            <a:avLst/>
          </a:prstGeom>
          <a:noFill/>
        </p:spPr>
        <p:txBody>
          <a:bodyPr wrap="square" rtlCol="0">
            <a:spAutoFit/>
          </a:bodyPr>
          <a:lstStyle/>
          <a:p>
            <a:r>
              <a:rPr lang="en-US" sz="2800" dirty="0"/>
              <a:t>Predict Shape</a:t>
            </a:r>
          </a:p>
        </p:txBody>
      </p:sp>
      <p:pic>
        <p:nvPicPr>
          <p:cNvPr id="11" name="Picture 10" descr="A screenshot of a computer&#10;&#10;Description automatically generated">
            <a:extLst>
              <a:ext uri="{FF2B5EF4-FFF2-40B4-BE49-F238E27FC236}">
                <a16:creationId xmlns:a16="http://schemas.microsoft.com/office/drawing/2014/main" id="{2FBE2C1D-0DBC-5B86-F7EA-4B98D227CE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2915" y="1988840"/>
            <a:ext cx="5277348" cy="2814769"/>
          </a:xfrm>
          <a:prstGeom prst="rect">
            <a:avLst/>
          </a:prstGeom>
        </p:spPr>
      </p:pic>
    </p:spTree>
    <p:extLst>
      <p:ext uri="{BB962C8B-B14F-4D97-AF65-F5344CB8AC3E}">
        <p14:creationId xmlns:p14="http://schemas.microsoft.com/office/powerpoint/2010/main" val="1286598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18B54-2962-3E8D-69C3-FEFD65D75E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6A8471E-CF55-710C-F780-DFABE24B923F}"/>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FD0F4E15-FF56-AAA6-339A-93FA70C044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2D9D63CD-A2B4-FF6F-265B-8991860D4607}"/>
              </a:ext>
            </a:extLst>
          </p:cNvPr>
          <p:cNvSpPr txBox="1"/>
          <p:nvPr/>
        </p:nvSpPr>
        <p:spPr>
          <a:xfrm>
            <a:off x="335361" y="1052736"/>
            <a:ext cx="5393854" cy="523220"/>
          </a:xfrm>
          <a:prstGeom prst="rect">
            <a:avLst/>
          </a:prstGeom>
          <a:noFill/>
        </p:spPr>
        <p:txBody>
          <a:bodyPr wrap="square" rtlCol="0">
            <a:spAutoFit/>
          </a:bodyPr>
          <a:lstStyle/>
          <a:p>
            <a:r>
              <a:rPr lang="en-US" sz="2800" dirty="0"/>
              <a:t>Assign Game</a:t>
            </a:r>
          </a:p>
        </p:txBody>
      </p:sp>
      <p:pic>
        <p:nvPicPr>
          <p:cNvPr id="7" name="Picture 6">
            <a:extLst>
              <a:ext uri="{FF2B5EF4-FFF2-40B4-BE49-F238E27FC236}">
                <a16:creationId xmlns:a16="http://schemas.microsoft.com/office/drawing/2014/main" id="{02C3B744-31C4-5FE0-1C94-D46AD558A17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1866" y="1992013"/>
            <a:ext cx="5277348" cy="2809265"/>
          </a:xfrm>
          <a:prstGeom prst="rect">
            <a:avLst/>
          </a:prstGeom>
        </p:spPr>
      </p:pic>
      <p:sp>
        <p:nvSpPr>
          <p:cNvPr id="9" name="TextBox 8">
            <a:extLst>
              <a:ext uri="{FF2B5EF4-FFF2-40B4-BE49-F238E27FC236}">
                <a16:creationId xmlns:a16="http://schemas.microsoft.com/office/drawing/2014/main" id="{79C0DF2B-CD76-D4CC-1C74-8F7753EF5B2F}"/>
              </a:ext>
            </a:extLst>
          </p:cNvPr>
          <p:cNvSpPr txBox="1"/>
          <p:nvPr/>
        </p:nvSpPr>
        <p:spPr>
          <a:xfrm>
            <a:off x="6401160" y="1124744"/>
            <a:ext cx="5393854" cy="523220"/>
          </a:xfrm>
          <a:prstGeom prst="rect">
            <a:avLst/>
          </a:prstGeom>
          <a:noFill/>
        </p:spPr>
        <p:txBody>
          <a:bodyPr wrap="square" rtlCol="0">
            <a:spAutoFit/>
          </a:bodyPr>
          <a:lstStyle/>
          <a:p>
            <a:r>
              <a:rPr lang="en-US" sz="2800" dirty="0"/>
              <a:t>Get Assigned Game</a:t>
            </a:r>
          </a:p>
        </p:txBody>
      </p:sp>
      <p:pic>
        <p:nvPicPr>
          <p:cNvPr id="11" name="Picture 10">
            <a:extLst>
              <a:ext uri="{FF2B5EF4-FFF2-40B4-BE49-F238E27FC236}">
                <a16:creationId xmlns:a16="http://schemas.microsoft.com/office/drawing/2014/main" id="{865CC72A-5332-6263-D9B5-2EA9BD2669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52915" y="1997094"/>
            <a:ext cx="5277348" cy="2798260"/>
          </a:xfrm>
          <a:prstGeom prst="rect">
            <a:avLst/>
          </a:prstGeom>
        </p:spPr>
      </p:pic>
    </p:spTree>
    <p:extLst>
      <p:ext uri="{BB962C8B-B14F-4D97-AF65-F5344CB8AC3E}">
        <p14:creationId xmlns:p14="http://schemas.microsoft.com/office/powerpoint/2010/main" val="154298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9661B-3F3C-E60F-220E-F57086CB77D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F027BCB-E3A4-2C1F-D9CC-02EC2882E410}"/>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468182E8-CFE7-5352-1148-1F3C1C03F34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3A9A17BD-F840-EEE6-707C-AFF7AE83E7A5}"/>
              </a:ext>
            </a:extLst>
          </p:cNvPr>
          <p:cNvSpPr txBox="1"/>
          <p:nvPr/>
        </p:nvSpPr>
        <p:spPr>
          <a:xfrm>
            <a:off x="335361" y="1052736"/>
            <a:ext cx="5393854" cy="523220"/>
          </a:xfrm>
          <a:prstGeom prst="rect">
            <a:avLst/>
          </a:prstGeom>
          <a:noFill/>
        </p:spPr>
        <p:txBody>
          <a:bodyPr wrap="square" rtlCol="0">
            <a:spAutoFit/>
          </a:bodyPr>
          <a:lstStyle/>
          <a:p>
            <a:r>
              <a:rPr lang="en-US" sz="2800" dirty="0"/>
              <a:t>Execute a Game</a:t>
            </a:r>
          </a:p>
        </p:txBody>
      </p:sp>
      <p:pic>
        <p:nvPicPr>
          <p:cNvPr id="7" name="Picture 6">
            <a:extLst>
              <a:ext uri="{FF2B5EF4-FFF2-40B4-BE49-F238E27FC236}">
                <a16:creationId xmlns:a16="http://schemas.microsoft.com/office/drawing/2014/main" id="{34A41179-71AD-819E-3C6C-8A42D4D554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4449" y="1992013"/>
            <a:ext cx="5272182" cy="2809265"/>
          </a:xfrm>
          <a:prstGeom prst="rect">
            <a:avLst/>
          </a:prstGeom>
        </p:spPr>
      </p:pic>
      <p:sp>
        <p:nvSpPr>
          <p:cNvPr id="9" name="TextBox 8">
            <a:extLst>
              <a:ext uri="{FF2B5EF4-FFF2-40B4-BE49-F238E27FC236}">
                <a16:creationId xmlns:a16="http://schemas.microsoft.com/office/drawing/2014/main" id="{7197344F-9ACC-B981-0FDB-BB2C32ECFA0C}"/>
              </a:ext>
            </a:extLst>
          </p:cNvPr>
          <p:cNvSpPr txBox="1"/>
          <p:nvPr/>
        </p:nvSpPr>
        <p:spPr>
          <a:xfrm>
            <a:off x="6401160" y="1124744"/>
            <a:ext cx="5393854" cy="523220"/>
          </a:xfrm>
          <a:prstGeom prst="rect">
            <a:avLst/>
          </a:prstGeom>
          <a:noFill/>
        </p:spPr>
        <p:txBody>
          <a:bodyPr wrap="square" rtlCol="0">
            <a:spAutoFit/>
          </a:bodyPr>
          <a:lstStyle/>
          <a:p>
            <a:r>
              <a:rPr lang="en-US" sz="2800" dirty="0"/>
              <a:t>Get All Game</a:t>
            </a:r>
          </a:p>
        </p:txBody>
      </p:sp>
      <p:pic>
        <p:nvPicPr>
          <p:cNvPr id="11" name="Picture 10">
            <a:extLst>
              <a:ext uri="{FF2B5EF4-FFF2-40B4-BE49-F238E27FC236}">
                <a16:creationId xmlns:a16="http://schemas.microsoft.com/office/drawing/2014/main" id="{D58B3E41-2841-7F3C-36C3-9B90E5F26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52915" y="1999846"/>
            <a:ext cx="5277348" cy="2792756"/>
          </a:xfrm>
          <a:prstGeom prst="rect">
            <a:avLst/>
          </a:prstGeom>
        </p:spPr>
      </p:pic>
    </p:spTree>
    <p:extLst>
      <p:ext uri="{BB962C8B-B14F-4D97-AF65-F5344CB8AC3E}">
        <p14:creationId xmlns:p14="http://schemas.microsoft.com/office/powerpoint/2010/main" val="384333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DA944-A88F-2E78-9D1D-B822DCE21E6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01DA899-9A57-3A02-AEB1-9D27F598877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B6CAE61A-1198-B299-7235-6AAC4A1A56D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97FC2A53-A8EB-3CE0-93C1-3F75A4259749}"/>
              </a:ext>
            </a:extLst>
          </p:cNvPr>
          <p:cNvSpPr txBox="1"/>
          <p:nvPr/>
        </p:nvSpPr>
        <p:spPr>
          <a:xfrm>
            <a:off x="335361" y="1052736"/>
            <a:ext cx="5393854" cy="523220"/>
          </a:xfrm>
          <a:prstGeom prst="rect">
            <a:avLst/>
          </a:prstGeom>
          <a:noFill/>
        </p:spPr>
        <p:txBody>
          <a:bodyPr wrap="square" rtlCol="0">
            <a:spAutoFit/>
          </a:bodyPr>
          <a:lstStyle/>
          <a:p>
            <a:r>
              <a:rPr lang="en-US" sz="2800" dirty="0"/>
              <a:t>Get Game Score for a Children</a:t>
            </a:r>
          </a:p>
        </p:txBody>
      </p:sp>
      <p:pic>
        <p:nvPicPr>
          <p:cNvPr id="7" name="Picture 6">
            <a:extLst>
              <a:ext uri="{FF2B5EF4-FFF2-40B4-BE49-F238E27FC236}">
                <a16:creationId xmlns:a16="http://schemas.microsoft.com/office/drawing/2014/main" id="{0782B37D-196E-12CA-CA38-E4296693D6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4449" y="1998885"/>
            <a:ext cx="5272182" cy="2795520"/>
          </a:xfrm>
          <a:prstGeom prst="rect">
            <a:avLst/>
          </a:prstGeom>
        </p:spPr>
      </p:pic>
      <p:sp>
        <p:nvSpPr>
          <p:cNvPr id="9" name="TextBox 8">
            <a:extLst>
              <a:ext uri="{FF2B5EF4-FFF2-40B4-BE49-F238E27FC236}">
                <a16:creationId xmlns:a16="http://schemas.microsoft.com/office/drawing/2014/main" id="{3C3BAB11-095F-C8F3-980D-F5B0F9CCEF6C}"/>
              </a:ext>
            </a:extLst>
          </p:cNvPr>
          <p:cNvSpPr txBox="1"/>
          <p:nvPr/>
        </p:nvSpPr>
        <p:spPr>
          <a:xfrm>
            <a:off x="6401160" y="1124744"/>
            <a:ext cx="5393854" cy="523220"/>
          </a:xfrm>
          <a:prstGeom prst="rect">
            <a:avLst/>
          </a:prstGeom>
          <a:noFill/>
        </p:spPr>
        <p:txBody>
          <a:bodyPr wrap="square" rtlCol="0">
            <a:spAutoFit/>
          </a:bodyPr>
          <a:lstStyle/>
          <a:p>
            <a:r>
              <a:rPr lang="en-US" sz="2800" dirty="0"/>
              <a:t>Decide Win / Loss</a:t>
            </a:r>
          </a:p>
        </p:txBody>
      </p:sp>
      <p:pic>
        <p:nvPicPr>
          <p:cNvPr id="11" name="Picture 10">
            <a:extLst>
              <a:ext uri="{FF2B5EF4-FFF2-40B4-BE49-F238E27FC236}">
                <a16:creationId xmlns:a16="http://schemas.microsoft.com/office/drawing/2014/main" id="{C9F95FC3-1382-6B6A-6143-F7F1874A1F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70989" y="1999846"/>
            <a:ext cx="5241199" cy="2792756"/>
          </a:xfrm>
          <a:prstGeom prst="rect">
            <a:avLst/>
          </a:prstGeom>
        </p:spPr>
      </p:pic>
    </p:spTree>
    <p:extLst>
      <p:ext uri="{BB962C8B-B14F-4D97-AF65-F5344CB8AC3E}">
        <p14:creationId xmlns:p14="http://schemas.microsoft.com/office/powerpoint/2010/main" val="2846112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marL="0" indent="0">
              <a:buNone/>
            </a:pPr>
            <a:r>
              <a:rPr lang="en-US" dirty="0"/>
              <a:t>Work Breakdown Structure</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Gannt Chart</a:t>
            </a:r>
            <a:endParaRPr lang="en-US" dirty="0">
              <a:highlight>
                <a:srgbClr val="FFFF00"/>
              </a:highlight>
            </a:endParaRPr>
          </a:p>
        </p:txBody>
      </p:sp>
      <p:pic>
        <p:nvPicPr>
          <p:cNvPr id="3" name="Picture 2">
            <a:extLst>
              <a:ext uri="{FF2B5EF4-FFF2-40B4-BE49-F238E27FC236}">
                <a16:creationId xmlns:a16="http://schemas.microsoft.com/office/drawing/2014/main" id="{2464D1E9-2751-DF1A-8F2F-9A2FCADD4F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9376" y="2486751"/>
            <a:ext cx="11089232" cy="3108633"/>
          </a:xfrm>
          <a:prstGeom prst="rect">
            <a:avLst/>
          </a:prstGeom>
        </p:spPr>
      </p:pic>
      <p:sp>
        <p:nvSpPr>
          <p:cNvPr id="4" name="Rectangle 3">
            <a:extLst>
              <a:ext uri="{FF2B5EF4-FFF2-40B4-BE49-F238E27FC236}">
                <a16:creationId xmlns:a16="http://schemas.microsoft.com/office/drawing/2014/main" id="{283E2AB0-91A2-07C5-BB47-3CBE97408F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039250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563F4-AE20-15B3-284F-7E8031A1B7F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C5BBD0A-CB9B-48D0-ECB8-6755FAE86372}"/>
              </a:ext>
            </a:extLst>
          </p:cNvPr>
          <p:cNvSpPr>
            <a:spLocks noGrp="1"/>
          </p:cNvSpPr>
          <p:nvPr>
            <p:ph type="title"/>
          </p:nvPr>
        </p:nvSpPr>
        <p:spPr/>
        <p:txBody>
          <a:bodyPr>
            <a:normAutofit/>
          </a:bodyPr>
          <a:lstStyle/>
          <a:p>
            <a:pPr marL="0" indent="0">
              <a:buNone/>
            </a:pPr>
            <a:r>
              <a:rPr lang="en-US" dirty="0"/>
              <a:t>Git Commits</a:t>
            </a:r>
          </a:p>
        </p:txBody>
      </p:sp>
      <p:sp>
        <p:nvSpPr>
          <p:cNvPr id="4" name="Rectangle 3">
            <a:extLst>
              <a:ext uri="{FF2B5EF4-FFF2-40B4-BE49-F238E27FC236}">
                <a16:creationId xmlns:a16="http://schemas.microsoft.com/office/drawing/2014/main" id="{197BA4AD-1D8B-925B-D3C3-9B98B10033C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7" name="Picture 6">
            <a:extLst>
              <a:ext uri="{FF2B5EF4-FFF2-40B4-BE49-F238E27FC236}">
                <a16:creationId xmlns:a16="http://schemas.microsoft.com/office/drawing/2014/main" id="{60B5C451-CC93-1322-D66F-D612BAA492EE}"/>
              </a:ext>
            </a:extLst>
          </p:cNvPr>
          <p:cNvPicPr>
            <a:picLocks noChangeAspect="1"/>
          </p:cNvPicPr>
          <p:nvPr/>
        </p:nvPicPr>
        <p:blipFill>
          <a:blip r:embed="rId2"/>
          <a:stretch>
            <a:fillRect/>
          </a:stretch>
        </p:blipFill>
        <p:spPr>
          <a:xfrm>
            <a:off x="359250" y="1096962"/>
            <a:ext cx="5760640" cy="2724140"/>
          </a:xfrm>
          <a:prstGeom prst="rect">
            <a:avLst/>
          </a:prstGeom>
        </p:spPr>
      </p:pic>
      <p:pic>
        <p:nvPicPr>
          <p:cNvPr id="11" name="Picture 10">
            <a:extLst>
              <a:ext uri="{FF2B5EF4-FFF2-40B4-BE49-F238E27FC236}">
                <a16:creationId xmlns:a16="http://schemas.microsoft.com/office/drawing/2014/main" id="{DC2F0DF8-C1EC-7AB0-468B-C3FDE43BD0DF}"/>
              </a:ext>
            </a:extLst>
          </p:cNvPr>
          <p:cNvPicPr>
            <a:picLocks noChangeAspect="1"/>
          </p:cNvPicPr>
          <p:nvPr/>
        </p:nvPicPr>
        <p:blipFill>
          <a:blip r:embed="rId3"/>
          <a:stretch>
            <a:fillRect/>
          </a:stretch>
        </p:blipFill>
        <p:spPr>
          <a:xfrm>
            <a:off x="6174340" y="3429001"/>
            <a:ext cx="5856759" cy="2781808"/>
          </a:xfrm>
          <a:prstGeom prst="rect">
            <a:avLst/>
          </a:prstGeom>
        </p:spPr>
      </p:pic>
    </p:spTree>
    <p:extLst>
      <p:ext uri="{BB962C8B-B14F-4D97-AF65-F5344CB8AC3E}">
        <p14:creationId xmlns:p14="http://schemas.microsoft.com/office/powerpoint/2010/main" val="2720230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68012B-7620-D3DC-6AB1-E3587EEE4CE6}"/>
              </a:ext>
            </a:extLst>
          </p:cNvPr>
          <p:cNvSpPr>
            <a:spLocks noGrp="1"/>
          </p:cNvSpPr>
          <p:nvPr>
            <p:ph type="title"/>
          </p:nvPr>
        </p:nvSpPr>
        <p:spPr>
          <a:xfrm>
            <a:off x="0" y="-76200"/>
            <a:ext cx="10363200" cy="1362075"/>
          </a:xfrm>
        </p:spPr>
        <p:txBody>
          <a:bodyPr/>
          <a:lstStyle/>
          <a:p>
            <a:r>
              <a:rPr lang="en-US" dirty="0"/>
              <a:t>References</a:t>
            </a:r>
          </a:p>
        </p:txBody>
      </p:sp>
      <p:sp>
        <p:nvSpPr>
          <p:cNvPr id="9" name="TextBox 8">
            <a:extLst>
              <a:ext uri="{FF2B5EF4-FFF2-40B4-BE49-F238E27FC236}">
                <a16:creationId xmlns:a16="http://schemas.microsoft.com/office/drawing/2014/main" id="{32BB3377-637D-3593-087E-B510A7DDD4B7}"/>
              </a:ext>
            </a:extLst>
          </p:cNvPr>
          <p:cNvSpPr txBox="1"/>
          <p:nvPr/>
        </p:nvSpPr>
        <p:spPr>
          <a:xfrm>
            <a:off x="551384" y="836712"/>
            <a:ext cx="10729192" cy="4801314"/>
          </a:xfrm>
          <a:prstGeom prst="rect">
            <a:avLst/>
          </a:prstGeom>
          <a:noFill/>
        </p:spPr>
        <p:txBody>
          <a:bodyPr wrap="square">
            <a:spAutoFit/>
          </a:bodyPr>
          <a:lstStyle/>
          <a:p>
            <a:r>
              <a:rPr lang="en-GB" dirty="0"/>
              <a:t>[1] 	Alba </a:t>
            </a:r>
            <a:r>
              <a:rPr lang="en-GB" dirty="0" err="1"/>
              <a:t>Cotarelo</a:t>
            </a:r>
            <a:r>
              <a:rPr lang="en-GB" dirty="0"/>
              <a:t> and Jose Manuel Redondo, "Applying </a:t>
            </a:r>
            <a:r>
              <a:rPr lang="en-GB" dirty="0" err="1"/>
              <a:t>color</a:t>
            </a:r>
            <a:r>
              <a:rPr lang="en-GB" dirty="0"/>
              <a:t> recognition techniques to achieve low-cost portable digital board functionalities," Springer Link, vol. 81, p. 8995–9012, 09 02 2022. </a:t>
            </a:r>
          </a:p>
          <a:p>
            <a:endParaRPr lang="en-GB" dirty="0"/>
          </a:p>
          <a:p>
            <a:r>
              <a:rPr lang="en-GB" dirty="0"/>
              <a:t>[2] 	J. Parnell, "</a:t>
            </a:r>
            <a:r>
              <a:rPr lang="en-GB" dirty="0" err="1"/>
              <a:t>Friedship</a:t>
            </a:r>
            <a:r>
              <a:rPr lang="en-GB" dirty="0"/>
              <a:t> Circle," 28 07 2017. [Online]. Available: https://</a:t>
            </a:r>
            <a:r>
              <a:rPr lang="en-GB" dirty="0" err="1"/>
              <a:t>www.friendshipcircle.org</a:t>
            </a:r>
            <a:r>
              <a:rPr lang="en-GB" dirty="0"/>
              <a:t>/blog/2017/07/28/4-reasons-to-use-apps-for-kids-with-special-needs. [Accessed 12 06 2024].</a:t>
            </a:r>
          </a:p>
          <a:p>
            <a:endParaRPr lang="en-GB" dirty="0"/>
          </a:p>
          <a:p>
            <a:r>
              <a:rPr lang="en-GB" dirty="0"/>
              <a:t>[3] 	</a:t>
            </a:r>
            <a:r>
              <a:rPr lang="en-GB" dirty="0" err="1"/>
              <a:t>Kulkatechol</a:t>
            </a:r>
            <a:r>
              <a:rPr lang="en-GB" dirty="0"/>
              <a:t> </a:t>
            </a:r>
            <a:r>
              <a:rPr lang="en-GB" dirty="0" err="1"/>
              <a:t>Kanokngamwitroj</a:t>
            </a:r>
            <a:r>
              <a:rPr lang="en-GB" dirty="0"/>
              <a:t> and </a:t>
            </a:r>
            <a:r>
              <a:rPr lang="en-GB" dirty="0" err="1"/>
              <a:t>Chetneti</a:t>
            </a:r>
            <a:r>
              <a:rPr lang="en-GB" dirty="0"/>
              <a:t> </a:t>
            </a:r>
            <a:r>
              <a:rPr lang="en-GB" dirty="0" err="1"/>
              <a:t>Srisa</a:t>
            </a:r>
            <a:r>
              <a:rPr lang="en-GB" dirty="0"/>
              <a:t>-An, "Personalized Learning Management System," TEM, vol. 11, no. 4, pp. 1626 -1633, 11 2022. </a:t>
            </a:r>
          </a:p>
          <a:p>
            <a:endParaRPr lang="en-GB" dirty="0"/>
          </a:p>
          <a:p>
            <a:r>
              <a:rPr lang="en-GB" dirty="0"/>
              <a:t>[4] 	Himanshu Shekhar, Sujoy Seal, Saket </a:t>
            </a:r>
            <a:r>
              <a:rPr lang="en-GB" dirty="0" err="1"/>
              <a:t>Kedia</a:t>
            </a:r>
            <a:r>
              <a:rPr lang="en-GB" dirty="0"/>
              <a:t> and Amartya Guha , "Survey on Applications of Machine Learning in the Field of Computer Vision," in Springer, </a:t>
            </a:r>
            <a:r>
              <a:rPr lang="en-GB" dirty="0" err="1"/>
              <a:t>Singapor</a:t>
            </a:r>
            <a:r>
              <a:rPr lang="en-GB" dirty="0"/>
              <a:t>, 2019. </a:t>
            </a:r>
          </a:p>
          <a:p>
            <a:endParaRPr lang="en-GB" dirty="0"/>
          </a:p>
          <a:p>
            <a:r>
              <a:rPr lang="en-GB" dirty="0"/>
              <a:t>[5] 	Piers Cornelissen, Alex Richardson, Alexandra Mason, Sue Fowler and John Stein, "Contrast sensitivity and coherent motion detection measured at photopic luminance levels in dyslexics and controls," Elsevier, vol. 35, no. 10, pp. 1483-1494, 05 1995. </a:t>
            </a:r>
          </a:p>
          <a:p>
            <a:endParaRPr lang="en-GB" dirty="0"/>
          </a:p>
        </p:txBody>
      </p:sp>
      <p:sp>
        <p:nvSpPr>
          <p:cNvPr id="10" name="Rectangle 9">
            <a:extLst>
              <a:ext uri="{FF2B5EF4-FFF2-40B4-BE49-F238E27FC236}">
                <a16:creationId xmlns:a16="http://schemas.microsoft.com/office/drawing/2014/main" id="{A805022D-EA62-8140-5EF6-E04D37AF36F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4062942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fontScale="90000"/>
          </a:bodyPr>
          <a:lstStyle/>
          <a:p>
            <a:pPr algn="ctr"/>
            <a:r>
              <a:rPr lang="en-US" sz="5300" dirty="0">
                <a:solidFill>
                  <a:srgbClr val="002060"/>
                </a:solidFill>
              </a:rPr>
              <a:t>It21334542|Sanjeeva</a:t>
            </a:r>
            <a:br>
              <a:rPr lang="en-US" sz="4400" dirty="0">
                <a:solidFill>
                  <a:srgbClr val="002060"/>
                </a:solidFill>
              </a:rPr>
            </a:br>
            <a:endParaRPr lang="en-US" sz="4400" dirty="0">
              <a:solidFill>
                <a:srgbClr val="002060"/>
              </a:solidFill>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normAutofit/>
          </a:bodyPr>
          <a:lstStyle/>
          <a:p>
            <a:pPr algn="ctr"/>
            <a:r>
              <a:rPr lang="en-US" sz="2800" dirty="0"/>
              <a:t>SOFTWARE ENGINEERING</a:t>
            </a:r>
          </a:p>
        </p:txBody>
      </p:sp>
      <p:sp>
        <p:nvSpPr>
          <p:cNvPr id="2" name="Rectangle 1">
            <a:extLst>
              <a:ext uri="{FF2B5EF4-FFF2-40B4-BE49-F238E27FC236}">
                <a16:creationId xmlns:a16="http://schemas.microsoft.com/office/drawing/2014/main" id="{5787D491-0072-60CB-29E1-2EF940D19BC5}"/>
              </a:ext>
            </a:extLst>
          </p:cNvPr>
          <p:cNvSpPr/>
          <p:nvPr/>
        </p:nvSpPr>
        <p:spPr>
          <a:xfrm>
            <a:off x="10056440" y="116632"/>
            <a:ext cx="2088232" cy="2376264"/>
          </a:xfrm>
          <a:prstGeom prst="rect">
            <a:avLst/>
          </a:prstGeom>
          <a:blipFill dpi="0" rotWithShape="1">
            <a:blip r:embed="rId2" cstate="print">
              <a:extLst>
                <a:ext uri="{28A0092B-C50C-407E-A947-70E740481C1C}">
                  <a14:useLocalDpi xmlns:a14="http://schemas.microsoft.com/office/drawing/2010/main" val="0"/>
                </a:ext>
              </a:extLst>
            </a:blip>
            <a:srcRect/>
            <a:stretch>
              <a:fillRect l="-40832" t="-1" r="-51737" b="-12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A64ED41-304E-677C-DFA9-3DBE4458CDD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63680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767408" y="548680"/>
            <a:ext cx="10363200" cy="1362075"/>
          </a:xfrm>
        </p:spPr>
        <p:txBody>
          <a:bodyPr>
            <a:normAutofit fontScale="90000"/>
          </a:bodyPr>
          <a:lstStyle/>
          <a:p>
            <a:r>
              <a:rPr lang="en-US" sz="5300" dirty="0">
                <a:solidFill>
                  <a:srgbClr val="002060"/>
                </a:solidFill>
              </a:rPr>
              <a:t>Component 02</a:t>
            </a:r>
            <a:br>
              <a:rPr lang="en-US" dirty="0">
                <a:solidFill>
                  <a:srgbClr val="002060"/>
                </a:solidFill>
              </a:rPr>
            </a:br>
            <a:endParaRPr lang="en-US" dirty="0">
              <a:solidFill>
                <a:srgbClr val="002060"/>
              </a:solidFill>
            </a:endParaRPr>
          </a:p>
        </p:txBody>
      </p:sp>
      <p:sp>
        <p:nvSpPr>
          <p:cNvPr id="10" name="Text Placeholder 5">
            <a:extLst>
              <a:ext uri="{FF2B5EF4-FFF2-40B4-BE49-F238E27FC236}">
                <a16:creationId xmlns:a16="http://schemas.microsoft.com/office/drawing/2014/main" id="{AE0E390F-DA04-70DB-0D6F-0FC85FCAAFB0}"/>
              </a:ext>
            </a:extLst>
          </p:cNvPr>
          <p:cNvSpPr txBox="1">
            <a:spLocks/>
          </p:cNvSpPr>
          <p:nvPr/>
        </p:nvSpPr>
        <p:spPr>
          <a:xfrm>
            <a:off x="914399" y="1772816"/>
            <a:ext cx="10363200" cy="22683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Reading Skills Enhancement Module</a:t>
            </a:r>
          </a:p>
          <a:p>
            <a:endParaRPr lang="en-US" dirty="0"/>
          </a:p>
          <a:p>
            <a:endParaRPr lang="en-US" dirty="0"/>
          </a:p>
        </p:txBody>
      </p:sp>
      <p:pic>
        <p:nvPicPr>
          <p:cNvPr id="2" name="Picture 1" descr="A book with letters flying out of it&#10;&#10;Description automatically generated">
            <a:extLst>
              <a:ext uri="{FF2B5EF4-FFF2-40B4-BE49-F238E27FC236}">
                <a16:creationId xmlns:a16="http://schemas.microsoft.com/office/drawing/2014/main" id="{00DF3671-5DD5-5026-2C19-46C3D89BB0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 r="-48"/>
          <a:stretch/>
        </p:blipFill>
        <p:spPr>
          <a:xfrm>
            <a:off x="3339860" y="2708920"/>
            <a:ext cx="5512279" cy="360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B7B41207-6825-75E6-167E-3BED226E5DF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552762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384720" y="692696"/>
            <a:ext cx="6480720" cy="1362075"/>
          </a:xfrm>
        </p:spPr>
        <p:txBody>
          <a:bodyPr>
            <a:normAutofit/>
          </a:bodyPr>
          <a:lstStyle/>
          <a:p>
            <a:r>
              <a:rPr lang="en-US" sz="5400" dirty="0">
                <a:solidFill>
                  <a:srgbClr val="002060"/>
                </a:solidFill>
              </a:rPr>
              <a:t>Introduction</a:t>
            </a: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33232" y="975308"/>
            <a:ext cx="4691360" cy="4691360"/>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Background</a:t>
            </a:r>
          </a:p>
          <a:p>
            <a:pPr marL="342900" indent="-342900">
              <a:lnSpc>
                <a:spcPct val="150000"/>
              </a:lnSpc>
              <a:buAutoNum type="arabicPeriod"/>
            </a:pPr>
            <a:r>
              <a:rPr lang="en-LK" sz="3600" dirty="0"/>
              <a:t>Research probelem </a:t>
            </a:r>
          </a:p>
          <a:p>
            <a:pPr marL="342900" indent="-342900">
              <a:lnSpc>
                <a:spcPct val="150000"/>
              </a:lnSpc>
              <a:buAutoNum type="arabicPeriod"/>
            </a:pPr>
            <a:r>
              <a:rPr lang="en-LK" sz="3600" dirty="0"/>
              <a:t>Objectives</a:t>
            </a:r>
          </a:p>
        </p:txBody>
      </p:sp>
      <p:sp>
        <p:nvSpPr>
          <p:cNvPr id="2" name="Rectangle 1">
            <a:extLst>
              <a:ext uri="{FF2B5EF4-FFF2-40B4-BE49-F238E27FC236}">
                <a16:creationId xmlns:a16="http://schemas.microsoft.com/office/drawing/2014/main" id="{BE0E75AB-4FFA-9E64-B3BA-DBEFE8061C1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12042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744665" y="473341"/>
            <a:ext cx="5486400" cy="2363862"/>
          </a:xfrm>
        </p:spPr>
        <p:txBody>
          <a:bodyPr anchor="b">
            <a:noAutofit/>
          </a:bodyPr>
          <a:lstStyle/>
          <a:p>
            <a:r>
              <a:rPr lang="en-US" sz="5400" dirty="0"/>
              <a:t>Research Questions</a:t>
            </a:r>
            <a:br>
              <a:rPr lang="en-US" sz="5400" dirty="0"/>
            </a:br>
            <a:endParaRPr lang="en-US" sz="5400" dirty="0"/>
          </a:p>
        </p:txBody>
      </p:sp>
      <p:pic>
        <p:nvPicPr>
          <p:cNvPr id="5" name="Picture 4" descr="A red and yellow question mark in a chat bubble&#10;&#10;Description automatically generated">
            <a:extLst>
              <a:ext uri="{FF2B5EF4-FFF2-40B4-BE49-F238E27FC236}">
                <a16:creationId xmlns:a16="http://schemas.microsoft.com/office/drawing/2014/main" id="{A2A1D9B2-FE4E-F540-DF00-BE791327E8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66733" y="473341"/>
            <a:ext cx="6815667" cy="5452533"/>
          </a:xfrm>
          <a:prstGeom prst="rect">
            <a:avLst/>
          </a:prstGeom>
          <a:noFill/>
        </p:spPr>
      </p:pic>
      <p:sp>
        <p:nvSpPr>
          <p:cNvPr id="3" name="Subtitle 2">
            <a:extLst>
              <a:ext uri="{FF2B5EF4-FFF2-40B4-BE49-F238E27FC236}">
                <a16:creationId xmlns:a16="http://schemas.microsoft.com/office/drawing/2014/main" id="{7EBE3555-8168-4DEE-B3B9-3186A75E168A}"/>
              </a:ext>
            </a:extLst>
          </p:cNvPr>
          <p:cNvSpPr>
            <a:spLocks noGrp="1"/>
          </p:cNvSpPr>
          <p:nvPr>
            <p:ph type="body" sz="half" idx="2"/>
          </p:nvPr>
        </p:nvSpPr>
        <p:spPr>
          <a:xfrm>
            <a:off x="744665" y="2204864"/>
            <a:ext cx="4011084" cy="3578075"/>
          </a:xfrm>
        </p:spPr>
        <p:txBody>
          <a:bodyPr>
            <a:normAutofit/>
          </a:bodyPr>
          <a:lstStyle/>
          <a:p>
            <a:r>
              <a:rPr lang="en-GB" sz="2400" dirty="0"/>
              <a:t>How can a mobile application utilizing innovative solutions, such as Natural Language Processing (NLP) and machine learning, support children with dyslexia in improving their reading, processing, and memory skills?</a:t>
            </a:r>
            <a:endParaRPr lang="en-US" sz="2400" dirty="0"/>
          </a:p>
        </p:txBody>
      </p:sp>
    </p:spTree>
    <p:extLst>
      <p:ext uri="{BB962C8B-B14F-4D97-AF65-F5344CB8AC3E}">
        <p14:creationId xmlns:p14="http://schemas.microsoft.com/office/powerpoint/2010/main" val="1924870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77D5BBC1-7714-BD07-0D05-CF3A15F67896}"/>
              </a:ext>
            </a:extLst>
          </p:cNvPr>
          <p:cNvSpPr>
            <a:spLocks noGrp="1"/>
          </p:cNvSpPr>
          <p:nvPr>
            <p:ph type="title"/>
          </p:nvPr>
        </p:nvSpPr>
        <p:spPr>
          <a:xfrm>
            <a:off x="675052" y="208863"/>
            <a:ext cx="10363200" cy="1362075"/>
          </a:xfrm>
        </p:spPr>
        <p:txBody>
          <a:bodyPr>
            <a:normAutofit/>
          </a:bodyPr>
          <a:lstStyle/>
          <a:p>
            <a:r>
              <a:rPr lang="en-US" sz="5400" dirty="0">
                <a:solidFill>
                  <a:srgbClr val="002060"/>
                </a:solidFill>
              </a:rPr>
              <a:t>Introduction</a:t>
            </a:r>
          </a:p>
        </p:txBody>
      </p:sp>
      <p:sp>
        <p:nvSpPr>
          <p:cNvPr id="9" name="Text Placeholder 5">
            <a:extLst>
              <a:ext uri="{FF2B5EF4-FFF2-40B4-BE49-F238E27FC236}">
                <a16:creationId xmlns:a16="http://schemas.microsoft.com/office/drawing/2014/main" id="{DB4D95F6-5983-C862-B3C4-77BCF570BE8F}"/>
              </a:ext>
            </a:extLst>
          </p:cNvPr>
          <p:cNvSpPr txBox="1">
            <a:spLocks/>
          </p:cNvSpPr>
          <p:nvPr/>
        </p:nvSpPr>
        <p:spPr>
          <a:xfrm>
            <a:off x="963084" y="1570938"/>
            <a:ext cx="10723240" cy="466637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dirty="0">
                <a:solidFill>
                  <a:srgbClr val="002060"/>
                </a:solidFill>
                <a:latin typeface="__Inter_aaf875"/>
              </a:rPr>
              <a:t>Background</a:t>
            </a:r>
            <a:r>
              <a:rPr lang="en-GB" sz="3600" dirty="0">
                <a:solidFill>
                  <a:srgbClr val="3286FF"/>
                </a:solidFill>
                <a:latin typeface="__Inter_aaf875"/>
              </a:rPr>
              <a:t> </a:t>
            </a:r>
            <a:br>
              <a:rPr lang="en-GB" sz="3600" dirty="0">
                <a:solidFill>
                  <a:srgbClr val="3286FF"/>
                </a:solidFill>
                <a:latin typeface="__Inter_aaf875"/>
              </a:rPr>
            </a:br>
            <a:endParaRPr lang="en-GB" sz="3600" dirty="0">
              <a:solidFill>
                <a:srgbClr val="3286FF"/>
              </a:solidFill>
              <a:latin typeface="__Inter_aaf875"/>
            </a:endParaRPr>
          </a:p>
          <a:p>
            <a:r>
              <a:rPr lang="en-GB" dirty="0">
                <a:solidFill>
                  <a:srgbClr val="374151"/>
                </a:solidFill>
                <a:latin typeface="__Inter_aaf875"/>
              </a:rPr>
              <a:t>Dyslexia is a common learning disorder affecting 15-20% of the population, making it challenging for individuals to read, write, and spell.</a:t>
            </a:r>
          </a:p>
          <a:p>
            <a:r>
              <a:rPr lang="en-GB" dirty="0">
                <a:solidFill>
                  <a:srgbClr val="374151"/>
                </a:solidFill>
                <a:latin typeface="__Inter_aaf875"/>
              </a:rPr>
              <a:t>Children with dyslexia often struggle with phonemic awareness, phonics, fluency, and comprehension, which are essential reading skills.</a:t>
            </a:r>
          </a:p>
          <a:p>
            <a:r>
              <a:rPr lang="en-GB" dirty="0">
                <a:solidFill>
                  <a:srgbClr val="374151"/>
                </a:solidFill>
                <a:latin typeface="__Inter_aaf875"/>
              </a:rPr>
              <a:t>Traditional teaching methods that focus on rote memorization and repetition can be ineffective for children with dyslexia.</a:t>
            </a:r>
          </a:p>
          <a:p>
            <a:r>
              <a:rPr lang="en-GB" dirty="0">
                <a:solidFill>
                  <a:srgbClr val="374151"/>
                </a:solidFill>
                <a:latin typeface="__Inter_aaf875"/>
              </a:rPr>
              <a:t>Research-based approaches that incorporate multisensory instruction, technology, and individualized learning have shown promise in improving reading outcomes for children with dyslexia.</a:t>
            </a:r>
            <a:endParaRPr lang="en-US" dirty="0">
              <a:solidFill>
                <a:srgbClr val="374151"/>
              </a:solidFill>
              <a:latin typeface="__Inter_aaf875"/>
            </a:endParaRPr>
          </a:p>
          <a:p>
            <a:endParaRPr lang="en-US" dirty="0"/>
          </a:p>
        </p:txBody>
      </p:sp>
      <p:sp>
        <p:nvSpPr>
          <p:cNvPr id="10" name="Rectangle 9">
            <a:extLst>
              <a:ext uri="{FF2B5EF4-FFF2-40B4-BE49-F238E27FC236}">
                <a16:creationId xmlns:a16="http://schemas.microsoft.com/office/drawing/2014/main" id="{FEC7FA8A-B7C7-69D4-F2BB-329C5F9E495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17" name="Picture 16" descr="A cartoon of a child reading a book&#10;&#10;Description automatically generated">
            <a:extLst>
              <a:ext uri="{FF2B5EF4-FFF2-40B4-BE49-F238E27FC236}">
                <a16:creationId xmlns:a16="http://schemas.microsoft.com/office/drawing/2014/main" id="{6B15D567-1C91-8C79-01A1-D1F7736EFFB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4312" y="208863"/>
            <a:ext cx="2782012" cy="2203283"/>
          </a:xfrm>
          <a:prstGeom prst="rect">
            <a:avLst/>
          </a:prstGeom>
        </p:spPr>
      </p:pic>
    </p:spTree>
    <p:extLst>
      <p:ext uri="{BB962C8B-B14F-4D97-AF65-F5344CB8AC3E}">
        <p14:creationId xmlns:p14="http://schemas.microsoft.com/office/powerpoint/2010/main" val="3811378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0E9F-65C7-2D76-4AD4-E294D839CD8F}"/>
              </a:ext>
            </a:extLst>
          </p:cNvPr>
          <p:cNvSpPr>
            <a:spLocks noGrp="1"/>
          </p:cNvSpPr>
          <p:nvPr>
            <p:ph type="title"/>
          </p:nvPr>
        </p:nvSpPr>
        <p:spPr/>
        <p:txBody>
          <a:bodyPr/>
          <a:lstStyle/>
          <a:p>
            <a:r>
              <a:rPr lang="en-US" dirty="0"/>
              <a:t>Reading Component</a:t>
            </a:r>
          </a:p>
        </p:txBody>
      </p:sp>
      <p:sp>
        <p:nvSpPr>
          <p:cNvPr id="3" name="Content Placeholder 2">
            <a:extLst>
              <a:ext uri="{FF2B5EF4-FFF2-40B4-BE49-F238E27FC236}">
                <a16:creationId xmlns:a16="http://schemas.microsoft.com/office/drawing/2014/main" id="{1BEE162B-0096-583F-407E-9582A799CC48}"/>
              </a:ext>
            </a:extLst>
          </p:cNvPr>
          <p:cNvSpPr>
            <a:spLocks noGrp="1"/>
          </p:cNvSpPr>
          <p:nvPr>
            <p:ph idx="1"/>
          </p:nvPr>
        </p:nvSpPr>
        <p:spPr/>
        <p:txBody>
          <a:bodyPr/>
          <a:lstStyle/>
          <a:p>
            <a:r>
              <a:rPr lang="en-US" dirty="0"/>
              <a:t>Phenomics awareness</a:t>
            </a:r>
          </a:p>
          <a:p>
            <a:pPr lvl="2"/>
            <a:r>
              <a:rPr lang="en-US" dirty="0"/>
              <a:t>sounds the word made up of</a:t>
            </a:r>
          </a:p>
          <a:p>
            <a:r>
              <a:rPr lang="en-US" dirty="0"/>
              <a:t>Phonic</a:t>
            </a:r>
          </a:p>
          <a:p>
            <a:pPr lvl="2"/>
            <a:r>
              <a:rPr lang="en-US" dirty="0"/>
              <a:t>Letters / arrangement of the letter,  that produces certain sound</a:t>
            </a:r>
          </a:p>
          <a:p>
            <a:pPr lvl="2"/>
            <a:r>
              <a:rPr lang="en-US" dirty="0"/>
              <a:t>Key , Ki can make the same sound.</a:t>
            </a:r>
          </a:p>
          <a:p>
            <a:r>
              <a:rPr lang="en-US" dirty="0"/>
              <a:t>Fluency</a:t>
            </a:r>
          </a:p>
          <a:p>
            <a:pPr lvl="2"/>
            <a:r>
              <a:rPr lang="en-US" dirty="0"/>
              <a:t>Rate of effort to read a word</a:t>
            </a:r>
          </a:p>
        </p:txBody>
      </p:sp>
      <p:pic>
        <p:nvPicPr>
          <p:cNvPr id="5" name="Picture 4">
            <a:extLst>
              <a:ext uri="{FF2B5EF4-FFF2-40B4-BE49-F238E27FC236}">
                <a16:creationId xmlns:a16="http://schemas.microsoft.com/office/drawing/2014/main" id="{E533BF79-5BCD-403E-A6C8-9660B791C692}"/>
              </a:ext>
            </a:extLst>
          </p:cNvPr>
          <p:cNvPicPr>
            <a:picLocks noChangeAspect="1"/>
          </p:cNvPicPr>
          <p:nvPr/>
        </p:nvPicPr>
        <p:blipFill>
          <a:blip r:embed="rId2"/>
          <a:stretch>
            <a:fillRect/>
          </a:stretch>
        </p:blipFill>
        <p:spPr>
          <a:xfrm>
            <a:off x="7752184" y="3375074"/>
            <a:ext cx="3970181" cy="2948494"/>
          </a:xfrm>
          <a:prstGeom prst="rect">
            <a:avLst/>
          </a:prstGeom>
        </p:spPr>
      </p:pic>
      <p:sp>
        <p:nvSpPr>
          <p:cNvPr id="8" name="Rectangle 7">
            <a:extLst>
              <a:ext uri="{FF2B5EF4-FFF2-40B4-BE49-F238E27FC236}">
                <a16:creationId xmlns:a16="http://schemas.microsoft.com/office/drawing/2014/main" id="{0CCCFEB8-6FBB-06D2-5F3C-9ABDEE25671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863012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79377" y="273050"/>
            <a:ext cx="3816424" cy="5388198"/>
          </a:xfrm>
        </p:spPr>
        <p:txBody>
          <a:bodyPr vert="horz" lIns="91440" tIns="45720" rIns="91440" bIns="45720" rtlCol="0" anchor="b">
            <a:normAutofit/>
          </a:bodyPr>
          <a:lstStyle/>
          <a:p>
            <a:pPr algn="ctr"/>
            <a:r>
              <a:rPr lang="en-US" sz="7200" dirty="0">
                <a:solidFill>
                  <a:srgbClr val="002060"/>
                </a:solidFill>
              </a:rPr>
              <a:t>Research Problem</a:t>
            </a:r>
            <a:br>
              <a:rPr lang="en-US" sz="7200" dirty="0">
                <a:solidFill>
                  <a:srgbClr val="002060"/>
                </a:solidFill>
              </a:rPr>
            </a:br>
            <a:endParaRPr lang="en-US" sz="7200" dirty="0">
              <a:solidFill>
                <a:srgbClr val="002060"/>
              </a:solidFill>
            </a:endParaRPr>
          </a:p>
        </p:txBody>
      </p:sp>
      <p:graphicFrame>
        <p:nvGraphicFramePr>
          <p:cNvPr id="8" name="Content Placeholder 5">
            <a:extLst>
              <a:ext uri="{FF2B5EF4-FFF2-40B4-BE49-F238E27FC236}">
                <a16:creationId xmlns:a16="http://schemas.microsoft.com/office/drawing/2014/main" id="{1018AC28-6ADC-4848-2932-671D98FB46BD}"/>
              </a:ext>
            </a:extLst>
          </p:cNvPr>
          <p:cNvGraphicFramePr>
            <a:graphicFrameLocks noGrp="1"/>
          </p:cNvGraphicFramePr>
          <p:nvPr>
            <p:ph idx="1"/>
            <p:extLst>
              <p:ext uri="{D42A27DB-BD31-4B8C-83A1-F6EECF244321}">
                <p14:modId xmlns:p14="http://schemas.microsoft.com/office/powerpoint/2010/main" val="2288785764"/>
              </p:ext>
            </p:extLst>
          </p:nvPr>
        </p:nvGraphicFramePr>
        <p:xfrm>
          <a:off x="4295800" y="404664"/>
          <a:ext cx="7286600" cy="572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EFB732E4-C5CD-61AA-58B9-2CC26316F6C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460243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BD49-3902-C6B1-CD65-B86624C79779}"/>
              </a:ext>
            </a:extLst>
          </p:cNvPr>
          <p:cNvSpPr>
            <a:spLocks noGrp="1"/>
          </p:cNvSpPr>
          <p:nvPr>
            <p:ph type="title"/>
          </p:nvPr>
        </p:nvSpPr>
        <p:spPr/>
        <p:txBody>
          <a:bodyPr/>
          <a:lstStyle/>
          <a:p>
            <a:r>
              <a:rPr lang="en-US" dirty="0"/>
              <a:t>Traditional Enhancement Approaches</a:t>
            </a:r>
          </a:p>
        </p:txBody>
      </p:sp>
      <p:sp>
        <p:nvSpPr>
          <p:cNvPr id="3" name="Content Placeholder 2">
            <a:extLst>
              <a:ext uri="{FF2B5EF4-FFF2-40B4-BE49-F238E27FC236}">
                <a16:creationId xmlns:a16="http://schemas.microsoft.com/office/drawing/2014/main" id="{89768BBD-50EE-BF4D-7BB5-62DE0D56C798}"/>
              </a:ext>
            </a:extLst>
          </p:cNvPr>
          <p:cNvSpPr>
            <a:spLocks noGrp="1"/>
          </p:cNvSpPr>
          <p:nvPr>
            <p:ph idx="1"/>
          </p:nvPr>
        </p:nvSpPr>
        <p:spPr>
          <a:xfrm>
            <a:off x="4295800" y="1700808"/>
            <a:ext cx="2394947" cy="1047725"/>
          </a:xfrm>
        </p:spPr>
        <p:txBody>
          <a:bodyPr>
            <a:normAutofit/>
          </a:bodyPr>
          <a:lstStyle/>
          <a:p>
            <a:pPr marL="0" indent="0">
              <a:buNone/>
            </a:pPr>
            <a:r>
              <a:rPr lang="en-US" sz="2800" dirty="0"/>
              <a:t>Rhyme Games</a:t>
            </a:r>
          </a:p>
        </p:txBody>
      </p:sp>
      <p:pic>
        <p:nvPicPr>
          <p:cNvPr id="1026" name="Picture 2" descr="SALT DYE LETTER TRAY">
            <a:extLst>
              <a:ext uri="{FF2B5EF4-FFF2-40B4-BE49-F238E27FC236}">
                <a16:creationId xmlns:a16="http://schemas.microsoft.com/office/drawing/2014/main" id="{211FD5DC-6637-F964-D1C7-4BB162FE24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360" y="2420888"/>
            <a:ext cx="3532158" cy="23976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Rhyme Time Game Boards - This Reading Mama">
            <a:extLst>
              <a:ext uri="{FF2B5EF4-FFF2-40B4-BE49-F238E27FC236}">
                <a16:creationId xmlns:a16="http://schemas.microsoft.com/office/drawing/2014/main" id="{E48A84A4-2D32-1691-4BA0-94EEAB05A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800" y="2420888"/>
            <a:ext cx="3411176" cy="2397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ired Reading &amp; Independent Reading - Reading">
            <a:extLst>
              <a:ext uri="{FF2B5EF4-FFF2-40B4-BE49-F238E27FC236}">
                <a16:creationId xmlns:a16="http://schemas.microsoft.com/office/drawing/2014/main" id="{1BD2BB34-9C9B-E869-4C06-A0AC4DB8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1816" y="2420888"/>
            <a:ext cx="3602999" cy="239763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085A953-3182-DD09-9676-4D0F0518075D}"/>
              </a:ext>
            </a:extLst>
          </p:cNvPr>
          <p:cNvSpPr txBox="1">
            <a:spLocks/>
          </p:cNvSpPr>
          <p:nvPr/>
        </p:nvSpPr>
        <p:spPr>
          <a:xfrm>
            <a:off x="335360" y="1733203"/>
            <a:ext cx="2394947" cy="1047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Salt Tray</a:t>
            </a:r>
          </a:p>
        </p:txBody>
      </p:sp>
      <p:sp>
        <p:nvSpPr>
          <p:cNvPr id="5" name="Content Placeholder 2">
            <a:extLst>
              <a:ext uri="{FF2B5EF4-FFF2-40B4-BE49-F238E27FC236}">
                <a16:creationId xmlns:a16="http://schemas.microsoft.com/office/drawing/2014/main" id="{45C4D299-DA37-E8AC-67E9-4AACD36C6C23}"/>
              </a:ext>
            </a:extLst>
          </p:cNvPr>
          <p:cNvSpPr txBox="1">
            <a:spLocks/>
          </p:cNvSpPr>
          <p:nvPr/>
        </p:nvSpPr>
        <p:spPr>
          <a:xfrm>
            <a:off x="8111816" y="1674416"/>
            <a:ext cx="3096752" cy="1047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Repeated Read</a:t>
            </a:r>
          </a:p>
        </p:txBody>
      </p:sp>
    </p:spTree>
    <p:extLst>
      <p:ext uri="{BB962C8B-B14F-4D97-AF65-F5344CB8AC3E}">
        <p14:creationId xmlns:p14="http://schemas.microsoft.com/office/powerpoint/2010/main" val="526147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4B46-9041-538E-D663-E2748011629A}"/>
              </a:ext>
            </a:extLst>
          </p:cNvPr>
          <p:cNvSpPr>
            <a:spLocks noGrp="1"/>
          </p:cNvSpPr>
          <p:nvPr>
            <p:ph type="title"/>
          </p:nvPr>
        </p:nvSpPr>
        <p:spPr/>
        <p:txBody>
          <a:bodyPr/>
          <a:lstStyle/>
          <a:p>
            <a:r>
              <a:rPr lang="en-US" dirty="0"/>
              <a:t>Gaps Identified and Novelties</a:t>
            </a:r>
          </a:p>
        </p:txBody>
      </p:sp>
      <p:sp>
        <p:nvSpPr>
          <p:cNvPr id="3" name="Content Placeholder 2">
            <a:extLst>
              <a:ext uri="{FF2B5EF4-FFF2-40B4-BE49-F238E27FC236}">
                <a16:creationId xmlns:a16="http://schemas.microsoft.com/office/drawing/2014/main" id="{520F471E-9C79-2B4C-D363-CBE1AE21BC00}"/>
              </a:ext>
            </a:extLst>
          </p:cNvPr>
          <p:cNvSpPr>
            <a:spLocks noGrp="1"/>
          </p:cNvSpPr>
          <p:nvPr>
            <p:ph idx="1"/>
          </p:nvPr>
        </p:nvSpPr>
        <p:spPr/>
        <p:txBody>
          <a:bodyPr>
            <a:normAutofit lnSpcReduction="10000"/>
          </a:bodyPr>
          <a:lstStyle/>
          <a:p>
            <a:r>
              <a:rPr lang="en-US" dirty="0"/>
              <a:t>App existing  that serves only targeted scope in Reading Skills</a:t>
            </a:r>
          </a:p>
          <a:p>
            <a:pPr lvl="2"/>
            <a:r>
              <a:rPr lang="en-US" dirty="0"/>
              <a:t>App serves the entire solution and help to reach the ultimate goal of reading - Comprehension</a:t>
            </a:r>
          </a:p>
          <a:p>
            <a:r>
              <a:rPr lang="en-US" dirty="0"/>
              <a:t>Personalized learning</a:t>
            </a:r>
          </a:p>
          <a:p>
            <a:pPr lvl="2"/>
            <a:r>
              <a:rPr lang="en-US" dirty="0"/>
              <a:t>Usage of ML and NLP helps to provide us a personalized user experience (Tracking, real time feedbacks)</a:t>
            </a:r>
          </a:p>
          <a:p>
            <a:pPr lvl="2"/>
            <a:r>
              <a:rPr lang="en-US" dirty="0"/>
              <a:t>ML for make prediction in on-boarding identification of user Phonic level &amp;</a:t>
            </a:r>
          </a:p>
          <a:p>
            <a:pPr lvl="2"/>
            <a:r>
              <a:rPr lang="en-US" dirty="0"/>
              <a:t>Identify Learning pattern to recommend adjust the difficulty level for progress. </a:t>
            </a:r>
          </a:p>
          <a:p>
            <a:r>
              <a:rPr lang="en-US" dirty="0"/>
              <a:t>Missing integration of proven techniques</a:t>
            </a:r>
          </a:p>
          <a:p>
            <a:pPr lvl="2"/>
            <a:r>
              <a:rPr lang="en-US" dirty="0"/>
              <a:t>Incorporating proven techniques like Repeated reading, salt tray in a modern aspect</a:t>
            </a:r>
          </a:p>
          <a:p>
            <a:r>
              <a:rPr lang="en-US" dirty="0"/>
              <a:t>Early intervention focus</a:t>
            </a:r>
          </a:p>
        </p:txBody>
      </p:sp>
    </p:spTree>
    <p:extLst>
      <p:ext uri="{BB962C8B-B14F-4D97-AF65-F5344CB8AC3E}">
        <p14:creationId xmlns:p14="http://schemas.microsoft.com/office/powerpoint/2010/main" val="2246715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800" cy="1355750"/>
          </a:xfrm>
        </p:spPr>
        <p:txBody>
          <a:bodyPr vert="horz" lIns="91440" tIns="45720" rIns="91440" bIns="45720" rtlCol="0" anchor="b">
            <a:normAutofit fontScale="90000"/>
          </a:bodyPr>
          <a:lstStyle/>
          <a:p>
            <a:pPr algn="ctr"/>
            <a:r>
              <a:rPr lang="en-US" sz="6000" dirty="0"/>
              <a:t>Specific and Sub Objectives</a:t>
            </a:r>
            <a:br>
              <a:rPr lang="en-US" sz="3600" dirty="0"/>
            </a:br>
            <a:endParaRPr lang="en-US" sz="3600" dirty="0"/>
          </a:p>
        </p:txBody>
      </p:sp>
      <p:graphicFrame>
        <p:nvGraphicFramePr>
          <p:cNvPr id="8" name="Content Placeholder 5">
            <a:extLst>
              <a:ext uri="{FF2B5EF4-FFF2-40B4-BE49-F238E27FC236}">
                <a16:creationId xmlns:a16="http://schemas.microsoft.com/office/drawing/2014/main" id="{831EFE6E-73DE-E48D-05D3-D37E299E2119}"/>
              </a:ext>
            </a:extLst>
          </p:cNvPr>
          <p:cNvGraphicFramePr>
            <a:graphicFrameLocks noGrp="1"/>
          </p:cNvGraphicFramePr>
          <p:nvPr>
            <p:ph idx="1"/>
            <p:extLst>
              <p:ext uri="{D42A27DB-BD31-4B8C-83A1-F6EECF244321}">
                <p14:modId xmlns:p14="http://schemas.microsoft.com/office/powerpoint/2010/main" val="3340811502"/>
              </p:ext>
            </p:extLst>
          </p:nvPr>
        </p:nvGraphicFramePr>
        <p:xfrm>
          <a:off x="767408" y="1268760"/>
          <a:ext cx="10814993" cy="4857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D58F2B9-3597-5780-E6CF-3B174A2940F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122390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96688" y="801184"/>
            <a:ext cx="6480720" cy="1362075"/>
          </a:xfrm>
        </p:spPr>
        <p:txBody>
          <a:bodyPr>
            <a:normAutofit/>
          </a:bodyPr>
          <a:lstStyle/>
          <a:p>
            <a:r>
              <a:rPr lang="en-US" sz="5400" dirty="0">
                <a:solidFill>
                  <a:srgbClr val="002060"/>
                </a:solidFill>
              </a:rPr>
              <a:t>Methodology</a:t>
            </a: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4032" y="908720"/>
            <a:ext cx="4896543" cy="4824536"/>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System Diagram</a:t>
            </a:r>
          </a:p>
          <a:p>
            <a:pPr marL="342900" indent="-342900">
              <a:lnSpc>
                <a:spcPct val="150000"/>
              </a:lnSpc>
              <a:buAutoNum type="arabicPeriod"/>
            </a:pPr>
            <a:r>
              <a:rPr lang="en-LK" sz="3600" dirty="0"/>
              <a:t>Tool &amp; Technologies</a:t>
            </a:r>
          </a:p>
          <a:p>
            <a:pPr marL="342900" indent="-342900">
              <a:lnSpc>
                <a:spcPct val="150000"/>
              </a:lnSpc>
              <a:buAutoNum type="arabicPeriod"/>
            </a:pPr>
            <a:r>
              <a:rPr lang="en-LK" sz="3600" dirty="0"/>
              <a:t>Github Commits</a:t>
            </a:r>
          </a:p>
        </p:txBody>
      </p:sp>
      <p:sp>
        <p:nvSpPr>
          <p:cNvPr id="2" name="Rectangle 1">
            <a:extLst>
              <a:ext uri="{FF2B5EF4-FFF2-40B4-BE49-F238E27FC236}">
                <a16:creationId xmlns:a16="http://schemas.microsoft.com/office/drawing/2014/main" id="{E498A909-479D-862C-E868-6661F8ED3AC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680519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702538-546D-BD7C-B1A2-8E7622975B31}"/>
              </a:ext>
            </a:extLst>
          </p:cNvPr>
          <p:cNvPicPr>
            <a:picLocks noChangeAspect="1"/>
          </p:cNvPicPr>
          <p:nvPr/>
        </p:nvPicPr>
        <p:blipFill rotWithShape="1">
          <a:blip r:embed="rId2">
            <a:extLst>
              <a:ext uri="{28A0092B-C50C-407E-A947-70E740481C1C}">
                <a14:useLocalDpi xmlns:a14="http://schemas.microsoft.com/office/drawing/2010/main" val="0"/>
              </a:ext>
            </a:extLst>
          </a:blip>
          <a:srcRect t="8299" b="6803"/>
          <a:stretch/>
        </p:blipFill>
        <p:spPr>
          <a:xfrm>
            <a:off x="479376" y="1083778"/>
            <a:ext cx="11233248" cy="536448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GB" dirty="0"/>
              <a:t>System Diagram</a:t>
            </a:r>
            <a:endParaRPr lang="en-US" dirty="0">
              <a:highlight>
                <a:srgbClr val="FFFF00"/>
              </a:highlight>
            </a:endParaRPr>
          </a:p>
        </p:txBody>
      </p:sp>
      <p:sp>
        <p:nvSpPr>
          <p:cNvPr id="2" name="Rectangle 1">
            <a:extLst>
              <a:ext uri="{FF2B5EF4-FFF2-40B4-BE49-F238E27FC236}">
                <a16:creationId xmlns:a16="http://schemas.microsoft.com/office/drawing/2014/main" id="{CE53AD46-817E-3D4D-ED7E-D8ADCE7805D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619686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GB" dirty="0"/>
              <a:t>Tools &amp; Technologies</a:t>
            </a:r>
            <a:endParaRPr lang="en-US" dirty="0"/>
          </a:p>
        </p:txBody>
      </p:sp>
      <p:sp>
        <p:nvSpPr>
          <p:cNvPr id="2" name="Rectangle 1">
            <a:extLst>
              <a:ext uri="{FF2B5EF4-FFF2-40B4-BE49-F238E27FC236}">
                <a16:creationId xmlns:a16="http://schemas.microsoft.com/office/drawing/2014/main" id="{CE53AD46-817E-3D4D-ED7E-D8ADCE7805D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3" name="Content Placeholder 5">
            <a:extLst>
              <a:ext uri="{FF2B5EF4-FFF2-40B4-BE49-F238E27FC236}">
                <a16:creationId xmlns:a16="http://schemas.microsoft.com/office/drawing/2014/main" id="{E9021305-8A27-5797-C678-CA48E8BAB02A}"/>
              </a:ext>
            </a:extLst>
          </p:cNvPr>
          <p:cNvSpPr>
            <a:spLocks noGrp="1"/>
          </p:cNvSpPr>
          <p:nvPr>
            <p:ph idx="1"/>
          </p:nvPr>
        </p:nvSpPr>
        <p:spPr>
          <a:xfrm>
            <a:off x="304800" y="1143000"/>
            <a:ext cx="11684000" cy="5181600"/>
          </a:xfrm>
        </p:spPr>
        <p:txBody>
          <a:bodyPr/>
          <a:lstStyle/>
          <a:p>
            <a:pPr marL="0" indent="0">
              <a:buNone/>
            </a:pPr>
            <a:r>
              <a:rPr lang="en-US" dirty="0"/>
              <a:t>Technologies</a:t>
            </a:r>
          </a:p>
          <a:p>
            <a:r>
              <a:rPr lang="en-US" dirty="0"/>
              <a:t>Natural Language Processing (NLP), Machine Learning</a:t>
            </a:r>
          </a:p>
          <a:p>
            <a:pPr marL="0" indent="0">
              <a:buNone/>
            </a:pPr>
            <a:endParaRPr lang="en-US" dirty="0"/>
          </a:p>
          <a:p>
            <a:pPr marL="0" indent="0">
              <a:buNone/>
            </a:pPr>
            <a:r>
              <a:rPr lang="en-US" dirty="0"/>
              <a:t>Languages</a:t>
            </a:r>
          </a:p>
          <a:p>
            <a:r>
              <a:rPr lang="en-US" dirty="0"/>
              <a:t>Python, Flutter</a:t>
            </a:r>
          </a:p>
          <a:p>
            <a:pPr marL="0" indent="0">
              <a:buNone/>
            </a:pPr>
            <a:endParaRPr lang="en-US" dirty="0"/>
          </a:p>
          <a:p>
            <a:pPr marL="0" indent="0">
              <a:buNone/>
            </a:pPr>
            <a:r>
              <a:rPr lang="en-US" dirty="0"/>
              <a:t>Storage</a:t>
            </a:r>
          </a:p>
          <a:p>
            <a:r>
              <a:rPr lang="en-US" dirty="0"/>
              <a:t>MongoDB (</a:t>
            </a:r>
            <a:r>
              <a:rPr lang="en-US" sz="3200" dirty="0" err="1"/>
              <a:t>pymongo</a:t>
            </a:r>
            <a:r>
              <a:rPr lang="en-US" sz="3200" dirty="0"/>
              <a:t>)</a:t>
            </a:r>
            <a:endParaRPr lang="en-US" dirty="0"/>
          </a:p>
          <a:p>
            <a:endParaRPr lang="en-US" dirty="0"/>
          </a:p>
        </p:txBody>
      </p:sp>
      <p:pic>
        <p:nvPicPr>
          <p:cNvPr id="4" name="Google Shape;775;p29">
            <a:extLst>
              <a:ext uri="{FF2B5EF4-FFF2-40B4-BE49-F238E27FC236}">
                <a16:creationId xmlns:a16="http://schemas.microsoft.com/office/drawing/2014/main" id="{CA690902-F678-810C-2F15-7D60EA2A96B9}"/>
              </a:ext>
            </a:extLst>
          </p:cNvPr>
          <p:cNvPicPr preferRelativeResize="0"/>
          <p:nvPr/>
        </p:nvPicPr>
        <p:blipFill rotWithShape="1">
          <a:blip r:embed="rId2">
            <a:alphaModFix/>
          </a:blip>
          <a:srcRect/>
          <a:stretch/>
        </p:blipFill>
        <p:spPr>
          <a:xfrm>
            <a:off x="5879976" y="2564904"/>
            <a:ext cx="1085182" cy="1085182"/>
          </a:xfrm>
          <a:prstGeom prst="rect">
            <a:avLst/>
          </a:prstGeom>
          <a:noFill/>
          <a:ln>
            <a:noFill/>
          </a:ln>
        </p:spPr>
      </p:pic>
      <p:pic>
        <p:nvPicPr>
          <p:cNvPr id="6" name="Picture 2" descr="What is Flutter? Guide for Flutter App Development | Relia Software">
            <a:extLst>
              <a:ext uri="{FF2B5EF4-FFF2-40B4-BE49-F238E27FC236}">
                <a16:creationId xmlns:a16="http://schemas.microsoft.com/office/drawing/2014/main" id="{28A0C420-849E-D6CC-7A72-225330CCAD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3" t="25402" r="18534" b="31961"/>
          <a:stretch/>
        </p:blipFill>
        <p:spPr bwMode="auto">
          <a:xfrm>
            <a:off x="5879976" y="4734964"/>
            <a:ext cx="4248472" cy="13637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ibrary PyMongo: Python Collaboration with MongoDB Database for Analysis |  by Justify Ester Pasaribu | Medium">
            <a:extLst>
              <a:ext uri="{FF2B5EF4-FFF2-40B4-BE49-F238E27FC236}">
                <a16:creationId xmlns:a16="http://schemas.microsoft.com/office/drawing/2014/main" id="{3AC68932-02C4-6086-103F-BCC4254A1653}"/>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4306" b="70278" l="8047" r="91875">
                        <a14:foregroundMark x1="20859" y1="59444" x2="20859" y2="59444"/>
                        <a14:foregroundMark x1="14453" y1="48333" x2="14453" y2="48333"/>
                        <a14:foregroundMark x1="12031" y1="49306" x2="12031" y2="49306"/>
                        <a14:foregroundMark x1="8047" y1="48889" x2="8047" y2="48889"/>
                        <a14:foregroundMark x1="18906" y1="70278" x2="18906" y2="70278"/>
                        <a14:foregroundMark x1="40938" y1="46389" x2="40938" y2="46389"/>
                        <a14:foregroundMark x1="40938" y1="44167" x2="40938" y2="44167"/>
                        <a14:foregroundMark x1="40781" y1="44444" x2="40781" y2="44444"/>
                        <a14:foregroundMark x1="40625" y1="44722" x2="40625" y2="44722"/>
                        <a14:foregroundMark x1="45703" y1="49861" x2="45703" y2="49861"/>
                        <a14:foregroundMark x1="45703" y1="49861" x2="45703" y2="49861"/>
                        <a14:foregroundMark x1="53203" y1="48889" x2="53203" y2="48889"/>
                        <a14:foregroundMark x1="53203" y1="48889" x2="53203" y2="48889"/>
                        <a14:foregroundMark x1="61719" y1="46944" x2="61719" y2="46944"/>
                        <a14:foregroundMark x1="61719" y1="46944" x2="61719" y2="46944"/>
                        <a14:foregroundMark x1="72891" y1="48333" x2="72891" y2="48333"/>
                        <a14:foregroundMark x1="72891" y1="48333" x2="72891" y2="48333"/>
                        <a14:foregroundMark x1="79688" y1="48333" x2="79688" y2="48333"/>
                        <a14:foregroundMark x1="79688" y1="48333" x2="79688" y2="48333"/>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6563" y2="51250"/>
                        <a14:foregroundMark x1="91875" y1="46944" x2="91875" y2="46944"/>
                        <a14:foregroundMark x1="91875" y1="46944" x2="91875" y2="46944"/>
                        <a14:foregroundMark x1="91875" y1="47222" x2="91875" y2="47222"/>
                      </a14:backgroundRemoval>
                    </a14:imgEffect>
                  </a14:imgLayer>
                </a14:imgProps>
              </a:ext>
              <a:ext uri="{28A0092B-C50C-407E-A947-70E740481C1C}">
                <a14:useLocalDpi xmlns:a14="http://schemas.microsoft.com/office/drawing/2010/main" val="0"/>
              </a:ext>
            </a:extLst>
          </a:blip>
          <a:srcRect l="5906" t="18900" r="5502" b="24401"/>
          <a:stretch/>
        </p:blipFill>
        <p:spPr bwMode="auto">
          <a:xfrm>
            <a:off x="7680176" y="3107495"/>
            <a:ext cx="3744417" cy="134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87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GB" sz="4800" dirty="0"/>
              <a:t>Requirements</a:t>
            </a:r>
            <a:endParaRPr lang="en-US" sz="4800" dirty="0"/>
          </a:p>
        </p:txBody>
      </p:sp>
      <p:graphicFrame>
        <p:nvGraphicFramePr>
          <p:cNvPr id="8" name="Content Placeholder 5">
            <a:extLst>
              <a:ext uri="{FF2B5EF4-FFF2-40B4-BE49-F238E27FC236}">
                <a16:creationId xmlns:a16="http://schemas.microsoft.com/office/drawing/2014/main" id="{7F8EB0EF-8A77-533D-D62C-5D983C544A98}"/>
              </a:ext>
            </a:extLst>
          </p:cNvPr>
          <p:cNvGraphicFramePr>
            <a:graphicFrameLocks noGrp="1"/>
          </p:cNvGraphicFramePr>
          <p:nvPr>
            <p:ph idx="1"/>
            <p:extLst>
              <p:ext uri="{D42A27DB-BD31-4B8C-83A1-F6EECF244321}">
                <p14:modId xmlns:p14="http://schemas.microsoft.com/office/powerpoint/2010/main" val="3455120580"/>
              </p:ext>
            </p:extLst>
          </p:nvPr>
        </p:nvGraphicFramePr>
        <p:xfrm>
          <a:off x="609601" y="1340768"/>
          <a:ext cx="10972799" cy="478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F89582C3-646A-FFCD-6D78-B1F3001DB52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70983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a:t>Research Objectives</a:t>
            </a:r>
          </a:p>
        </p:txBody>
      </p:sp>
      <p:sp>
        <p:nvSpPr>
          <p:cNvPr id="3" name="Subtitle 2">
            <a:extLst>
              <a:ext uri="{FF2B5EF4-FFF2-40B4-BE49-F238E27FC236}">
                <a16:creationId xmlns:a16="http://schemas.microsoft.com/office/drawing/2014/main" id="{7EBE3555-8168-4DEE-B3B9-3186A75E168A}"/>
              </a:ext>
            </a:extLst>
          </p:cNvPr>
          <p:cNvSpPr>
            <a:spLocks noGrp="1"/>
          </p:cNvSpPr>
          <p:nvPr>
            <p:ph sz="half" idx="2"/>
          </p:nvPr>
        </p:nvSpPr>
        <p:spPr>
          <a:xfrm>
            <a:off x="609600" y="1844824"/>
            <a:ext cx="5386917" cy="3951288"/>
          </a:xfrm>
        </p:spPr>
        <p:txBody>
          <a:bodyPr>
            <a:normAutofit/>
          </a:bodyPr>
          <a:lstStyle/>
          <a:p>
            <a:r>
              <a:rPr lang="en-GB" b="0" i="0" dirty="0">
                <a:effectLst/>
              </a:rPr>
              <a:t>Main Objective </a:t>
            </a:r>
            <a:br>
              <a:rPr lang="en-GB" b="0" i="0" dirty="0">
                <a:effectLst/>
              </a:rPr>
            </a:br>
            <a:br>
              <a:rPr lang="en-GB" b="0" i="0" dirty="0">
                <a:effectLst/>
              </a:rPr>
            </a:br>
            <a:r>
              <a:rPr lang="en-GB" b="0" i="0" dirty="0">
                <a:effectLst/>
              </a:rPr>
              <a:t>To design and develop a </a:t>
            </a:r>
            <a:r>
              <a:rPr lang="en-GB" b="0" i="0" u="none" strike="noStrike" dirty="0">
                <a:effectLst/>
              </a:rPr>
              <a:t>mobile application</a:t>
            </a:r>
            <a:r>
              <a:rPr lang="en-GB" b="0" i="0" dirty="0">
                <a:effectLst/>
              </a:rPr>
              <a:t> that utilizes innovative solutions to support children with </a:t>
            </a:r>
            <a:r>
              <a:rPr lang="en-GB" b="0" i="0" u="none" strike="noStrike" dirty="0">
                <a:effectLst/>
              </a:rPr>
              <a:t>dyslexia</a:t>
            </a:r>
            <a:r>
              <a:rPr lang="en-GB" b="0" i="0" dirty="0">
                <a:effectLst/>
              </a:rPr>
              <a:t> in improving their reading, processing, and memory skills</a:t>
            </a:r>
            <a:r>
              <a:rPr lang="en-GB" dirty="0"/>
              <a:t>.</a:t>
            </a:r>
            <a:br>
              <a:rPr lang="en-GB" dirty="0"/>
            </a:br>
            <a:endParaRPr lang="en-US" dirty="0"/>
          </a:p>
          <a:p>
            <a:endParaRPr lang="en-US" dirty="0"/>
          </a:p>
        </p:txBody>
      </p:sp>
      <p:pic>
        <p:nvPicPr>
          <p:cNvPr id="5" name="Picture 4" descr="A hand holding a magnifying glass with a glowing target&#10;&#10;Description automatically generated">
            <a:extLst>
              <a:ext uri="{FF2B5EF4-FFF2-40B4-BE49-F238E27FC236}">
                <a16:creationId xmlns:a16="http://schemas.microsoft.com/office/drawing/2014/main" id="{8167D06B-D73A-44E5-A0FA-EC0B17C146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11" r="20110" b="3"/>
          <a:stretch/>
        </p:blipFill>
        <p:spPr>
          <a:xfrm>
            <a:off x="6193367" y="1844824"/>
            <a:ext cx="5389033" cy="3951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076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Completion of Project</a:t>
            </a:r>
          </a:p>
        </p:txBody>
      </p:sp>
      <p:sp>
        <p:nvSpPr>
          <p:cNvPr id="2" name="Rectangle 1">
            <a:extLst>
              <a:ext uri="{FF2B5EF4-FFF2-40B4-BE49-F238E27FC236}">
                <a16:creationId xmlns:a16="http://schemas.microsoft.com/office/drawing/2014/main" id="{CA1E0B02-7D7C-7E6D-7CC6-AB4195BD38F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418055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Data </a:t>
            </a:r>
            <a:r>
              <a:rPr lang="en-US" sz="4800" dirty="0" err="1"/>
              <a:t>Colloction</a:t>
            </a:r>
            <a:endParaRPr lang="en-US" sz="4800" dirty="0"/>
          </a:p>
        </p:txBody>
      </p:sp>
      <p:sp>
        <p:nvSpPr>
          <p:cNvPr id="2" name="Rectangle 1">
            <a:extLst>
              <a:ext uri="{FF2B5EF4-FFF2-40B4-BE49-F238E27FC236}">
                <a16:creationId xmlns:a16="http://schemas.microsoft.com/office/drawing/2014/main" id="{BC72F4C6-5294-BD20-019C-D503DE5043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771068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2" name="Rectangle 1">
            <a:extLst>
              <a:ext uri="{FF2B5EF4-FFF2-40B4-BE49-F238E27FC236}">
                <a16:creationId xmlns:a16="http://schemas.microsoft.com/office/drawing/2014/main" id="{1476EBDD-B730-CA3C-4C21-37D14ADEC3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86609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2" name="Rectangle 1">
            <a:extLst>
              <a:ext uri="{FF2B5EF4-FFF2-40B4-BE49-F238E27FC236}">
                <a16:creationId xmlns:a16="http://schemas.microsoft.com/office/drawing/2014/main" id="{86CD8B50-B682-D2ED-D5F2-6C22C8DDB37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782310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marL="0" indent="0">
              <a:buNone/>
            </a:pPr>
            <a:r>
              <a:rPr lang="en-US" dirty="0"/>
              <a:t>Work Breakdown Structure</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Gannt Chart</a:t>
            </a:r>
            <a:endParaRPr lang="en-US" dirty="0">
              <a:highlight>
                <a:srgbClr val="FFFF00"/>
              </a:highlight>
            </a:endParaRPr>
          </a:p>
        </p:txBody>
      </p:sp>
      <p:pic>
        <p:nvPicPr>
          <p:cNvPr id="3" name="Picture 2">
            <a:extLst>
              <a:ext uri="{FF2B5EF4-FFF2-40B4-BE49-F238E27FC236}">
                <a16:creationId xmlns:a16="http://schemas.microsoft.com/office/drawing/2014/main" id="{82F2816D-1794-6BB7-0923-CC83DEA1F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772816"/>
            <a:ext cx="11161240" cy="4392488"/>
          </a:xfrm>
          <a:prstGeom prst="rect">
            <a:avLst/>
          </a:prstGeom>
        </p:spPr>
      </p:pic>
      <p:sp>
        <p:nvSpPr>
          <p:cNvPr id="4" name="Rectangle 3">
            <a:extLst>
              <a:ext uri="{FF2B5EF4-FFF2-40B4-BE49-F238E27FC236}">
                <a16:creationId xmlns:a16="http://schemas.microsoft.com/office/drawing/2014/main" id="{79286D96-DACA-90CF-FBF4-32851C8A258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744408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References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8" name="TextBox 7">
            <a:extLst>
              <a:ext uri="{FF2B5EF4-FFF2-40B4-BE49-F238E27FC236}">
                <a16:creationId xmlns:a16="http://schemas.microsoft.com/office/drawing/2014/main" id="{55ED7301-238A-BF76-0F12-CEFDCAE0CD73}"/>
              </a:ext>
            </a:extLst>
          </p:cNvPr>
          <p:cNvSpPr txBox="1"/>
          <p:nvPr/>
        </p:nvSpPr>
        <p:spPr>
          <a:xfrm>
            <a:off x="496001" y="1249253"/>
            <a:ext cx="11089232" cy="5355312"/>
          </a:xfrm>
          <a:prstGeom prst="rect">
            <a:avLst/>
          </a:prstGeom>
          <a:noFill/>
        </p:spPr>
        <p:txBody>
          <a:bodyPr wrap="square">
            <a:spAutoFit/>
          </a:bodyPr>
          <a:lstStyle/>
          <a:p>
            <a:r>
              <a:rPr lang="en-GB" dirty="0"/>
              <a:t>[1] 	</a:t>
            </a:r>
            <a:r>
              <a:rPr lang="en-GB" dirty="0" err="1"/>
              <a:t>machinelearningforkids</a:t>
            </a:r>
            <a:r>
              <a:rPr lang="en-GB" dirty="0"/>
              <a:t>, "</a:t>
            </a:r>
            <a:r>
              <a:rPr lang="en-GB" dirty="0" err="1"/>
              <a:t>machinelearningforkids</a:t>
            </a:r>
            <a:r>
              <a:rPr lang="en-GB" dirty="0"/>
              <a:t>," [Online]. Available: https://</a:t>
            </a:r>
            <a:r>
              <a:rPr lang="en-GB" dirty="0" err="1"/>
              <a:t>machinelearningforkids.co.uk</a:t>
            </a:r>
            <a:r>
              <a:rPr lang="en-GB" dirty="0"/>
              <a:t>/. [Accessed 12 06 2024].</a:t>
            </a:r>
          </a:p>
          <a:p>
            <a:endParaRPr lang="en-GB" dirty="0"/>
          </a:p>
          <a:p>
            <a:r>
              <a:rPr lang="en-GB" dirty="0"/>
              <a:t>[2] 	Ken Koedinger, Shivang (Shiv) Gupta, Danielle Thomas, Erin Gatz and Bill Guo, "Personalized Learning Squared (PLUS)," PLUS, 2022. [Online]. Available: https://</a:t>
            </a:r>
            <a:r>
              <a:rPr lang="en-GB" dirty="0" err="1"/>
              <a:t>hcii.cmu.edu</a:t>
            </a:r>
            <a:r>
              <a:rPr lang="en-GB" dirty="0"/>
              <a:t>/project/personalized-learning-squared-plus. [Accessed 15 06 2024].</a:t>
            </a:r>
          </a:p>
          <a:p>
            <a:endParaRPr lang="en-GB" dirty="0"/>
          </a:p>
          <a:p>
            <a:r>
              <a:rPr lang="en-GB" dirty="0"/>
              <a:t>[3] 	</a:t>
            </a:r>
            <a:r>
              <a:rPr lang="en-GB" dirty="0" err="1"/>
              <a:t>Ceren</a:t>
            </a:r>
            <a:r>
              <a:rPr lang="en-GB" dirty="0"/>
              <a:t> Korkmaz and Ana-Paula Correia, "A review of research on machine learning in educational technology," Research Gate, vol. 56, no. 6, pp. 1-18, 11 2019. </a:t>
            </a:r>
          </a:p>
          <a:p>
            <a:endParaRPr lang="en-GB" dirty="0"/>
          </a:p>
          <a:p>
            <a:r>
              <a:rPr lang="en-GB" dirty="0"/>
              <a:t>[4] 	Robert Y. Lee, Erin K. </a:t>
            </a:r>
            <a:r>
              <a:rPr lang="en-GB" dirty="0" err="1"/>
              <a:t>Kross</a:t>
            </a:r>
            <a:r>
              <a:rPr lang="en-GB" dirty="0"/>
              <a:t>, Janaki </a:t>
            </a:r>
            <a:r>
              <a:rPr lang="en-GB" dirty="0" err="1"/>
              <a:t>Torrence</a:t>
            </a:r>
            <a:r>
              <a:rPr lang="en-GB" dirty="0"/>
              <a:t>, Kevin S. Li, James Sibley, Trevor Cohen, William B. </a:t>
            </a:r>
            <a:r>
              <a:rPr lang="en-GB" dirty="0" err="1"/>
              <a:t>Lober</a:t>
            </a:r>
            <a:r>
              <a:rPr lang="en-GB" dirty="0"/>
              <a:t>, Ruth A. </a:t>
            </a:r>
            <a:r>
              <a:rPr lang="en-GB" dirty="0" err="1"/>
              <a:t>Engelberg</a:t>
            </a:r>
            <a:r>
              <a:rPr lang="en-GB" dirty="0"/>
              <a:t> and J. Randall Curtis, "Assessment of Natural Language Processing of Electronic Health Records to Measure Goals-of-Care Discussions as a Clinical Trial Outcome," JAMA </a:t>
            </a:r>
            <a:r>
              <a:rPr lang="en-GB" dirty="0" err="1"/>
              <a:t>Netw</a:t>
            </a:r>
            <a:r>
              <a:rPr lang="en-GB" dirty="0"/>
              <a:t> Open, vol. 6, no. 3, 02 03 2023. </a:t>
            </a:r>
          </a:p>
          <a:p>
            <a:endParaRPr lang="en-GB" dirty="0"/>
          </a:p>
          <a:p>
            <a:r>
              <a:rPr lang="en-GB" dirty="0"/>
              <a:t>[5] 	Thomas </a:t>
            </a:r>
            <a:r>
              <a:rPr lang="en-GB" dirty="0" err="1"/>
              <a:t>Nordström</a:t>
            </a:r>
            <a:r>
              <a:rPr lang="en-GB" dirty="0"/>
              <a:t>, </a:t>
            </a:r>
            <a:r>
              <a:rPr lang="en-GB" dirty="0" err="1"/>
              <a:t>Staffan</a:t>
            </a:r>
            <a:r>
              <a:rPr lang="en-GB" dirty="0"/>
              <a:t> Nilsson, Stefan Gustafson and </a:t>
            </a:r>
            <a:r>
              <a:rPr lang="en-GB" dirty="0" err="1"/>
              <a:t>Idor</a:t>
            </a:r>
            <a:r>
              <a:rPr lang="en-GB" dirty="0"/>
              <a:t> Svensson, "Assistive technology applications for students with reading difficulties: special education teachers' experiences and perceptions," Pub Med, vol. 14, no. 08, pp. 798-808, 11 2019. </a:t>
            </a:r>
          </a:p>
          <a:p>
            <a:endParaRPr lang="en-GB" dirty="0"/>
          </a:p>
        </p:txBody>
      </p:sp>
    </p:spTree>
    <p:extLst>
      <p:ext uri="{BB962C8B-B14F-4D97-AF65-F5344CB8AC3E}">
        <p14:creationId xmlns:p14="http://schemas.microsoft.com/office/powerpoint/2010/main" val="3286992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a:bodyPr>
          <a:lstStyle/>
          <a:p>
            <a:pPr algn="ctr"/>
            <a:r>
              <a:rPr lang="en-US" sz="4800" dirty="0">
                <a:solidFill>
                  <a:srgbClr val="002060"/>
                </a:solidFill>
              </a:rPr>
              <a:t>It21176210|Thiraviyarasa.A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pPr algn="ctr"/>
            <a:r>
              <a:rPr lang="en-US" sz="2800" dirty="0"/>
              <a:t>SOFTWARE ENGINEERING</a:t>
            </a:r>
          </a:p>
          <a:p>
            <a:endParaRPr lang="en-US" dirty="0"/>
          </a:p>
        </p:txBody>
      </p:sp>
      <p:sp>
        <p:nvSpPr>
          <p:cNvPr id="2" name="Rectangle 1">
            <a:extLst>
              <a:ext uri="{FF2B5EF4-FFF2-40B4-BE49-F238E27FC236}">
                <a16:creationId xmlns:a16="http://schemas.microsoft.com/office/drawing/2014/main" id="{5572B018-8E1A-0D1D-BF27-DF818F747E10}"/>
              </a:ext>
            </a:extLst>
          </p:cNvPr>
          <p:cNvSpPr/>
          <p:nvPr/>
        </p:nvSpPr>
        <p:spPr>
          <a:xfrm>
            <a:off x="10056440" y="116631"/>
            <a:ext cx="2088232" cy="2376265"/>
          </a:xfrm>
          <a:prstGeom prst="rect">
            <a:avLst/>
          </a:prstGeom>
          <a:blipFill dpi="0" rotWithShape="1">
            <a:blip r:embed="rId2" cstate="print">
              <a:extLst>
                <a:ext uri="{28A0092B-C50C-407E-A947-70E740481C1C}">
                  <a14:useLocalDpi xmlns:a14="http://schemas.microsoft.com/office/drawing/2010/main" val="0"/>
                </a:ext>
              </a:extLst>
            </a:blip>
            <a:srcRect/>
            <a:stretch>
              <a:fillRect l="-64352" t="-104737" r="-68032" b="-678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62249C-E89A-5229-5C86-78EB5C5DDC8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54085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76672"/>
            <a:ext cx="11684000" cy="868362"/>
          </a:xfrm>
        </p:spPr>
        <p:txBody>
          <a:bodyPr>
            <a:normAutofit fontScale="90000"/>
          </a:bodyPr>
          <a:lstStyle/>
          <a:p>
            <a:r>
              <a:rPr lang="en-US" sz="5400">
                <a:solidFill>
                  <a:srgbClr val="002060"/>
                </a:solidFill>
              </a:rPr>
              <a:t>Component 03</a:t>
            </a:r>
            <a:endParaRPr lang="en-US" sz="5400" dirty="0">
              <a:solidFill>
                <a:srgbClr val="002060"/>
              </a:solidFill>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54000" y="1630579"/>
            <a:ext cx="11684000" cy="868362"/>
          </a:xfrm>
        </p:spPr>
        <p:txBody>
          <a:bodyPr>
            <a:normAutofit/>
          </a:bodyPr>
          <a:lstStyle/>
          <a:p>
            <a:pPr marL="0" indent="0" algn="ctr">
              <a:buNone/>
            </a:pPr>
            <a:r>
              <a:rPr lang="en-GB" b="0" i="0" dirty="0">
                <a:effectLst/>
              </a:rPr>
              <a:t>Short-term Memory Enhancement Module</a:t>
            </a:r>
            <a:endParaRPr lang="en-US" dirty="0"/>
          </a:p>
          <a:p>
            <a:pPr marL="0" indent="0" algn="l">
              <a:buNone/>
            </a:pPr>
            <a:endParaRPr lang="en-US" dirty="0">
              <a:highlight>
                <a:srgbClr val="FFFF00"/>
              </a:highlight>
            </a:endParaRPr>
          </a:p>
        </p:txBody>
      </p:sp>
      <p:sp>
        <p:nvSpPr>
          <p:cNvPr id="2" name="Rectangle 1">
            <a:extLst>
              <a:ext uri="{FF2B5EF4-FFF2-40B4-BE49-F238E27FC236}">
                <a16:creationId xmlns:a16="http://schemas.microsoft.com/office/drawing/2014/main" id="{725246E7-A2A2-7972-37DD-69F6C79E915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IT21176210</a:t>
            </a:r>
            <a:r>
              <a:rPr lang="en-US" sz="1800">
                <a:solidFill>
                  <a:schemeClr val="tx1"/>
                </a:solidFill>
              </a:rPr>
              <a:t>   |   </a:t>
            </a:r>
            <a:r>
              <a:rPr lang="en-US">
                <a:solidFill>
                  <a:schemeClr val="tx1"/>
                </a:solidFill>
              </a:rPr>
              <a:t>Thiraviyarasa.A</a:t>
            </a:r>
            <a:r>
              <a:rPr lang="en-US" sz="1800" b="1">
                <a:solidFill>
                  <a:schemeClr val="tx1"/>
                </a:solidFill>
              </a:rPr>
              <a:t>   </a:t>
            </a:r>
            <a:r>
              <a:rPr lang="en-US" sz="1800">
                <a:solidFill>
                  <a:schemeClr val="tx1"/>
                </a:solidFill>
              </a:rPr>
              <a:t>|   </a:t>
            </a:r>
            <a:r>
              <a:rPr lang="en-US">
                <a:solidFill>
                  <a:schemeClr val="tx1"/>
                </a:solidFill>
              </a:rPr>
              <a:t>24-25J-133</a:t>
            </a:r>
            <a:endParaRPr lang="en-US" sz="1800" b="0" dirty="0">
              <a:solidFill>
                <a:schemeClr val="tx1"/>
              </a:solidFill>
            </a:endParaRPr>
          </a:p>
        </p:txBody>
      </p:sp>
      <p:pic>
        <p:nvPicPr>
          <p:cNvPr id="7" name="Picture 6" descr="A chalkboard with a sign next to a book and glasses&#10;&#10;Description automatically generated">
            <a:extLst>
              <a:ext uri="{FF2B5EF4-FFF2-40B4-BE49-F238E27FC236}">
                <a16:creationId xmlns:a16="http://schemas.microsoft.com/office/drawing/2014/main" id="{79D85BB5-381F-CE46-8DE5-5D0B991693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76888" y="2505494"/>
            <a:ext cx="5638224" cy="37071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1693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384720" y="692696"/>
            <a:ext cx="6480720" cy="1362075"/>
          </a:xfrm>
        </p:spPr>
        <p:txBody>
          <a:bodyPr>
            <a:normAutofit/>
          </a:bodyPr>
          <a:lstStyle/>
          <a:p>
            <a:r>
              <a:rPr lang="en-US" sz="5400" dirty="0">
                <a:solidFill>
                  <a:srgbClr val="002060"/>
                </a:solidFill>
              </a:rPr>
              <a:t>Introduction</a:t>
            </a: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33232" y="975308"/>
            <a:ext cx="4691360" cy="4691360"/>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Background</a:t>
            </a:r>
          </a:p>
          <a:p>
            <a:pPr marL="342900" indent="-342900">
              <a:lnSpc>
                <a:spcPct val="150000"/>
              </a:lnSpc>
              <a:buAutoNum type="arabicPeriod"/>
            </a:pPr>
            <a:r>
              <a:rPr lang="en-LK" sz="3600" dirty="0"/>
              <a:t>Research probelem </a:t>
            </a:r>
          </a:p>
          <a:p>
            <a:pPr marL="342900" indent="-342900">
              <a:lnSpc>
                <a:spcPct val="150000"/>
              </a:lnSpc>
              <a:buAutoNum type="arabicPeriod"/>
            </a:pPr>
            <a:r>
              <a:rPr lang="en-LK" sz="3600" dirty="0"/>
              <a:t>Objectives</a:t>
            </a:r>
          </a:p>
        </p:txBody>
      </p:sp>
      <p:sp>
        <p:nvSpPr>
          <p:cNvPr id="3" name="Rectangle 2">
            <a:extLst>
              <a:ext uri="{FF2B5EF4-FFF2-40B4-BE49-F238E27FC236}">
                <a16:creationId xmlns:a16="http://schemas.microsoft.com/office/drawing/2014/main" id="{F6578E4E-21E0-9D43-46C4-8CE4739BBD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IT21176210</a:t>
            </a:r>
            <a:r>
              <a:rPr lang="en-US" sz="1800">
                <a:solidFill>
                  <a:schemeClr val="tx1"/>
                </a:solidFill>
              </a:rPr>
              <a:t>   |   </a:t>
            </a:r>
            <a:r>
              <a:rPr lang="en-US">
                <a:solidFill>
                  <a:schemeClr val="tx1"/>
                </a:solidFill>
              </a:rPr>
              <a:t>Thiraviyarasa.A</a:t>
            </a:r>
            <a:r>
              <a:rPr lang="en-US" sz="1800" b="1">
                <a:solidFill>
                  <a:schemeClr val="tx1"/>
                </a:solidFill>
              </a:rPr>
              <a:t>   </a:t>
            </a:r>
            <a:r>
              <a:rPr lang="en-US" sz="1800">
                <a:solidFill>
                  <a:schemeClr val="tx1"/>
                </a:solidFill>
              </a:rPr>
              <a:t>|   </a:t>
            </a:r>
            <a:r>
              <a:rPr lang="en-US">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22689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73646" y="548680"/>
            <a:ext cx="11133941" cy="5688632"/>
          </a:xfrm>
        </p:spPr>
        <p:txBody>
          <a:bodyPr>
            <a:normAutofit fontScale="85000" lnSpcReduction="20000"/>
          </a:bodyPr>
          <a:lstStyle/>
          <a:p>
            <a:pPr marL="0" indent="0">
              <a:buNone/>
            </a:pPr>
            <a:r>
              <a:rPr lang="en-GB" sz="5700" b="1" i="0" u="none" strike="noStrike" dirty="0">
                <a:solidFill>
                  <a:srgbClr val="002060"/>
                </a:solidFill>
                <a:effectLst/>
                <a:latin typeface="__Inter_aaf875"/>
              </a:rPr>
              <a:t>  Background</a:t>
            </a:r>
            <a:br>
              <a:rPr lang="en-GB" sz="5700" b="1" i="0" u="none" strike="noStrike" dirty="0">
                <a:solidFill>
                  <a:srgbClr val="002060"/>
                </a:solidFill>
                <a:effectLst/>
                <a:latin typeface="__Inter_aaf875"/>
              </a:rPr>
            </a:br>
            <a:endParaRPr lang="en-GB" b="0" i="0" u="none" strike="noStrike" dirty="0">
              <a:solidFill>
                <a:srgbClr val="3286FF"/>
              </a:solidFill>
              <a:effectLst/>
              <a:latin typeface="__Inter_aaf875"/>
            </a:endParaRPr>
          </a:p>
          <a:p>
            <a:pPr marL="342900" indent="-342900" algn="l">
              <a:buFont typeface="Arial" panose="020B0604020202020204" pitchFamily="34" charset="0"/>
              <a:buChar char="•"/>
            </a:pPr>
            <a:r>
              <a:rPr lang="en-GB" b="0" i="0" dirty="0">
                <a:solidFill>
                  <a:srgbClr val="374151"/>
                </a:solidFill>
                <a:effectLst/>
                <a:latin typeface="__Inter_aaf875"/>
              </a:rPr>
              <a:t>Short-term memory plays a crucial role in learning and academic achievement, yet many individuals struggle with retaining information in their working memory. </a:t>
            </a:r>
          </a:p>
          <a:p>
            <a:pPr marL="342900" indent="-342900" algn="l">
              <a:buFont typeface="Arial" panose="020B0604020202020204" pitchFamily="34" charset="0"/>
              <a:buChar char="•"/>
            </a:pPr>
            <a:r>
              <a:rPr lang="en-GB" b="0" i="0" dirty="0">
                <a:solidFill>
                  <a:srgbClr val="374151"/>
                </a:solidFill>
                <a:effectLst/>
                <a:latin typeface="__Inter_aaf875"/>
              </a:rPr>
              <a:t>Research has shown that short-term memory deficits can significantly impact academic performance, particularly in subjects like </a:t>
            </a:r>
            <a:r>
              <a:rPr lang="en-GB" b="0" i="0" u="none" strike="noStrike" dirty="0">
                <a:solidFill>
                  <a:srgbClr val="3286FF"/>
                </a:solidFill>
                <a:effectLst/>
                <a:latin typeface="__Inter_aaf875"/>
              </a:rPr>
              <a:t>mathematics</a:t>
            </a:r>
            <a:r>
              <a:rPr lang="en-GB" b="0" i="0" dirty="0">
                <a:solidFill>
                  <a:srgbClr val="374151"/>
                </a:solidFill>
                <a:effectLst/>
                <a:latin typeface="__Inter_aaf875"/>
              </a:rPr>
              <a:t> and </a:t>
            </a:r>
            <a:r>
              <a:rPr lang="en-GB" b="0" i="0" u="none" strike="noStrike" dirty="0">
                <a:solidFill>
                  <a:srgbClr val="3286FF"/>
                </a:solidFill>
                <a:effectLst/>
                <a:latin typeface="__Inter_aaf875"/>
              </a:rPr>
              <a:t>reading</a:t>
            </a:r>
            <a:r>
              <a:rPr lang="en-GB" b="0" i="0" dirty="0">
                <a:solidFill>
                  <a:srgbClr val="374151"/>
                </a:solidFill>
                <a:effectLst/>
                <a:latin typeface="__Inter_aaf875"/>
              </a:rPr>
              <a:t>. </a:t>
            </a:r>
          </a:p>
          <a:p>
            <a:pPr marL="342900" indent="-342900" algn="l">
              <a:buFont typeface="Arial" panose="020B0604020202020204" pitchFamily="34" charset="0"/>
              <a:buChar char="•"/>
            </a:pPr>
            <a:r>
              <a:rPr lang="en-GB" b="0" i="0" dirty="0">
                <a:solidFill>
                  <a:srgbClr val="374151"/>
                </a:solidFill>
                <a:effectLst/>
                <a:latin typeface="__Inter_aaf875"/>
              </a:rPr>
              <a:t>Current interventions often focus on compensatory strategies, but there is a need for a more comprehensive approach that targets the underlying cognitive processes. </a:t>
            </a:r>
          </a:p>
          <a:p>
            <a:pPr marL="342900" indent="-342900" algn="l">
              <a:buFont typeface="Arial" panose="020B0604020202020204" pitchFamily="34" charset="0"/>
              <a:buChar char="•"/>
            </a:pPr>
            <a:r>
              <a:rPr lang="en-GB" b="0" i="0" dirty="0">
                <a:solidFill>
                  <a:srgbClr val="374151"/>
                </a:solidFill>
                <a:effectLst/>
                <a:latin typeface="__Inter_aaf875"/>
              </a:rPr>
              <a:t>The Short-term Memory Enhancement Module is designed to address this need by providing personalized training and exercises to improve short-term memory capacity.</a:t>
            </a:r>
            <a:endParaRPr lang="en-US" dirty="0"/>
          </a:p>
        </p:txBody>
      </p:sp>
      <p:sp>
        <p:nvSpPr>
          <p:cNvPr id="2" name="Rectangle 1">
            <a:extLst>
              <a:ext uri="{FF2B5EF4-FFF2-40B4-BE49-F238E27FC236}">
                <a16:creationId xmlns:a16="http://schemas.microsoft.com/office/drawing/2014/main" id="{90AE05F4-E87B-1755-DEC4-D3B22A52168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8" name="Picture 7" descr="A close-up of a sign&#10;&#10;Description automatically generated">
            <a:extLst>
              <a:ext uri="{FF2B5EF4-FFF2-40B4-BE49-F238E27FC236}">
                <a16:creationId xmlns:a16="http://schemas.microsoft.com/office/drawing/2014/main" id="{89E5DC8F-EE24-D8FE-BF17-D53C4C30061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4312" y="116632"/>
            <a:ext cx="2520280" cy="1524945"/>
          </a:xfrm>
          <a:prstGeom prst="rect">
            <a:avLst/>
          </a:prstGeom>
          <a:ln>
            <a:noFill/>
          </a:ln>
          <a:effectLst>
            <a:softEdge rad="112500"/>
          </a:effectLst>
        </p:spPr>
      </p:pic>
    </p:spTree>
    <p:extLst>
      <p:ext uri="{BB962C8B-B14F-4D97-AF65-F5344CB8AC3E}">
        <p14:creationId xmlns:p14="http://schemas.microsoft.com/office/powerpoint/2010/main" val="429110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a:t>Overall solution as a system diagram</a:t>
            </a:r>
          </a:p>
        </p:txBody>
      </p:sp>
      <p:pic>
        <p:nvPicPr>
          <p:cNvPr id="5" name="Picture 4" descr="A screenshot of a cell phone&#10;&#10;Description automatically generated">
            <a:extLst>
              <a:ext uri="{FF2B5EF4-FFF2-40B4-BE49-F238E27FC236}">
                <a16:creationId xmlns:a16="http://schemas.microsoft.com/office/drawing/2014/main" id="{04A3C8CE-0EAF-0AA0-2E7D-A98EAE2D8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460" y="1096962"/>
            <a:ext cx="6120680" cy="5299606"/>
          </a:xfrm>
          <a:prstGeom prst="rect">
            <a:avLst/>
          </a:prstGeom>
        </p:spPr>
      </p:pic>
    </p:spTree>
    <p:extLst>
      <p:ext uri="{BB962C8B-B14F-4D97-AF65-F5344CB8AC3E}">
        <p14:creationId xmlns:p14="http://schemas.microsoft.com/office/powerpoint/2010/main" val="153803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4011084" cy="4812134"/>
          </a:xfrm>
        </p:spPr>
        <p:txBody>
          <a:bodyPr vert="horz" lIns="91440" tIns="45720" rIns="91440" bIns="45720" rtlCol="0" anchor="b">
            <a:normAutofit/>
          </a:bodyPr>
          <a:lstStyle/>
          <a:p>
            <a:r>
              <a:rPr lang="en-US" sz="6600" dirty="0"/>
              <a:t>Research problem</a:t>
            </a:r>
            <a:br>
              <a:rPr lang="en-US" sz="6600" dirty="0"/>
            </a:br>
            <a:endParaRPr lang="en-US" sz="6600" dirty="0"/>
          </a:p>
        </p:txBody>
      </p:sp>
      <p:graphicFrame>
        <p:nvGraphicFramePr>
          <p:cNvPr id="8" name="Content Placeholder 5">
            <a:extLst>
              <a:ext uri="{FF2B5EF4-FFF2-40B4-BE49-F238E27FC236}">
                <a16:creationId xmlns:a16="http://schemas.microsoft.com/office/drawing/2014/main" id="{2B30E7B9-ED64-481C-F67A-05580C69D6BF}"/>
              </a:ext>
            </a:extLst>
          </p:cNvPr>
          <p:cNvGraphicFramePr>
            <a:graphicFrameLocks noGrp="1"/>
          </p:cNvGraphicFramePr>
          <p:nvPr>
            <p:ph idx="1"/>
            <p:extLst>
              <p:ext uri="{D42A27DB-BD31-4B8C-83A1-F6EECF244321}">
                <p14:modId xmlns:p14="http://schemas.microsoft.com/office/powerpoint/2010/main" val="3486714518"/>
              </p:ext>
            </p:extLst>
          </p:nvPr>
        </p:nvGraphicFramePr>
        <p:xfrm>
          <a:off x="4151785" y="273051"/>
          <a:ext cx="7430616"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1A2CBAE-96AE-3518-F8F2-591AB0F6035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792650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1571774"/>
          </a:xfrm>
        </p:spPr>
        <p:txBody>
          <a:bodyPr vert="horz" lIns="91440" tIns="45720" rIns="91440" bIns="45720" rtlCol="0" anchor="b">
            <a:normAutofit/>
          </a:bodyPr>
          <a:lstStyle/>
          <a:p>
            <a:pPr algn="ctr"/>
            <a:r>
              <a:rPr lang="en-US" sz="4800" dirty="0"/>
              <a:t>Specific and Sub Objectives</a:t>
            </a:r>
            <a:br>
              <a:rPr lang="en-US" sz="4800" dirty="0"/>
            </a:br>
            <a:endParaRPr lang="en-US" sz="4800" dirty="0"/>
          </a:p>
        </p:txBody>
      </p:sp>
      <p:graphicFrame>
        <p:nvGraphicFramePr>
          <p:cNvPr id="8" name="Content Placeholder 5">
            <a:extLst>
              <a:ext uri="{FF2B5EF4-FFF2-40B4-BE49-F238E27FC236}">
                <a16:creationId xmlns:a16="http://schemas.microsoft.com/office/drawing/2014/main" id="{429C15AE-2639-C838-9149-DA9FBC5AA886}"/>
              </a:ext>
            </a:extLst>
          </p:cNvPr>
          <p:cNvGraphicFramePr>
            <a:graphicFrameLocks noGrp="1"/>
          </p:cNvGraphicFramePr>
          <p:nvPr>
            <p:ph idx="1"/>
            <p:extLst>
              <p:ext uri="{D42A27DB-BD31-4B8C-83A1-F6EECF244321}">
                <p14:modId xmlns:p14="http://schemas.microsoft.com/office/powerpoint/2010/main" val="4126078710"/>
              </p:ext>
            </p:extLst>
          </p:nvPr>
        </p:nvGraphicFramePr>
        <p:xfrm>
          <a:off x="609601" y="1196752"/>
          <a:ext cx="10972799" cy="4929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4AEE740F-1C61-0A79-72AA-EA234C6790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928081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96688" y="801184"/>
            <a:ext cx="6480720" cy="1362075"/>
          </a:xfrm>
        </p:spPr>
        <p:txBody>
          <a:bodyPr>
            <a:normAutofit/>
          </a:bodyPr>
          <a:lstStyle/>
          <a:p>
            <a:r>
              <a:rPr lang="en-US" sz="5400" dirty="0">
                <a:solidFill>
                  <a:srgbClr val="002060"/>
                </a:solidFill>
              </a:rPr>
              <a:t>Methodology</a:t>
            </a: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28048" y="908720"/>
            <a:ext cx="4896544" cy="4752528"/>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System Diagram</a:t>
            </a:r>
          </a:p>
          <a:p>
            <a:pPr marL="342900" indent="-342900">
              <a:lnSpc>
                <a:spcPct val="150000"/>
              </a:lnSpc>
              <a:buAutoNum type="arabicPeriod"/>
            </a:pPr>
            <a:r>
              <a:rPr lang="en-LK" sz="3600" dirty="0"/>
              <a:t>Tool &amp; Technologies</a:t>
            </a:r>
          </a:p>
          <a:p>
            <a:pPr marL="342900" indent="-342900">
              <a:lnSpc>
                <a:spcPct val="150000"/>
              </a:lnSpc>
              <a:buAutoNum type="arabicPeriod"/>
            </a:pPr>
            <a:r>
              <a:rPr lang="en-LK" sz="3600" dirty="0"/>
              <a:t>Github Commits</a:t>
            </a:r>
          </a:p>
        </p:txBody>
      </p:sp>
      <p:sp>
        <p:nvSpPr>
          <p:cNvPr id="2" name="Rectangle 1">
            <a:extLst>
              <a:ext uri="{FF2B5EF4-FFF2-40B4-BE49-F238E27FC236}">
                <a16:creationId xmlns:a16="http://schemas.microsoft.com/office/drawing/2014/main" id="{339A3A7A-FB4D-AAE2-35E5-73A11B905BC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4828723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997B22-BCE8-D95F-E833-3074289702FF}"/>
              </a:ext>
            </a:extLst>
          </p:cNvPr>
          <p:cNvPicPr>
            <a:picLocks noChangeAspect="1"/>
          </p:cNvPicPr>
          <p:nvPr/>
        </p:nvPicPr>
        <p:blipFill rotWithShape="1">
          <a:blip r:embed="rId2">
            <a:extLst>
              <a:ext uri="{28A0092B-C50C-407E-A947-70E740481C1C}">
                <a14:useLocalDpi xmlns:a14="http://schemas.microsoft.com/office/drawing/2010/main" val="0"/>
              </a:ext>
            </a:extLst>
          </a:blip>
          <a:srcRect t="5343" b="4811"/>
          <a:stretch/>
        </p:blipFill>
        <p:spPr>
          <a:xfrm>
            <a:off x="702335" y="1157417"/>
            <a:ext cx="10676563" cy="5395783"/>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GB" dirty="0"/>
              <a:t>System Diagram</a:t>
            </a:r>
            <a:endParaRPr lang="en-US" dirty="0"/>
          </a:p>
        </p:txBody>
      </p:sp>
      <p:sp>
        <p:nvSpPr>
          <p:cNvPr id="2" name="Rectangle 1">
            <a:extLst>
              <a:ext uri="{FF2B5EF4-FFF2-40B4-BE49-F238E27FC236}">
                <a16:creationId xmlns:a16="http://schemas.microsoft.com/office/drawing/2014/main" id="{8D69073A-4AAF-87EA-141D-3430F84A69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904719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GB" dirty="0"/>
              <a:t>Tools &amp; Technologies</a:t>
            </a:r>
            <a:endParaRPr lang="en-US" dirty="0"/>
          </a:p>
        </p:txBody>
      </p:sp>
      <p:sp>
        <p:nvSpPr>
          <p:cNvPr id="2" name="Rectangle 1">
            <a:extLst>
              <a:ext uri="{FF2B5EF4-FFF2-40B4-BE49-F238E27FC236}">
                <a16:creationId xmlns:a16="http://schemas.microsoft.com/office/drawing/2014/main" id="{8D69073A-4AAF-87EA-141D-3430F84A69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7" name="Content Placeholder 5">
            <a:extLst>
              <a:ext uri="{FF2B5EF4-FFF2-40B4-BE49-F238E27FC236}">
                <a16:creationId xmlns:a16="http://schemas.microsoft.com/office/drawing/2014/main" id="{66CA00C7-E48A-B345-0AD6-8E6D4B2E7A50}"/>
              </a:ext>
            </a:extLst>
          </p:cNvPr>
          <p:cNvSpPr>
            <a:spLocks noGrp="1"/>
          </p:cNvSpPr>
          <p:nvPr>
            <p:ph idx="1"/>
          </p:nvPr>
        </p:nvSpPr>
        <p:spPr>
          <a:xfrm>
            <a:off x="304800" y="1143000"/>
            <a:ext cx="11684000" cy="5181600"/>
          </a:xfrm>
        </p:spPr>
        <p:txBody>
          <a:bodyPr/>
          <a:lstStyle/>
          <a:p>
            <a:pPr marL="0" indent="0">
              <a:buNone/>
            </a:pPr>
            <a:r>
              <a:rPr lang="en-US" dirty="0"/>
              <a:t>Technologies</a:t>
            </a:r>
          </a:p>
          <a:p>
            <a:r>
              <a:rPr lang="en-US" dirty="0"/>
              <a:t>Machine learning</a:t>
            </a:r>
          </a:p>
          <a:p>
            <a:endParaRPr lang="en-US" dirty="0"/>
          </a:p>
          <a:p>
            <a:pPr marL="0" indent="0">
              <a:buNone/>
            </a:pPr>
            <a:r>
              <a:rPr lang="en-US" dirty="0"/>
              <a:t>Languages</a:t>
            </a:r>
          </a:p>
          <a:p>
            <a:r>
              <a:rPr lang="en-US" dirty="0"/>
              <a:t>Python, Flutter</a:t>
            </a:r>
          </a:p>
          <a:p>
            <a:endParaRPr lang="en-US" dirty="0"/>
          </a:p>
          <a:p>
            <a:pPr marL="0" indent="0">
              <a:buNone/>
            </a:pPr>
            <a:r>
              <a:rPr lang="en-US" dirty="0"/>
              <a:t>Storage</a:t>
            </a:r>
          </a:p>
          <a:p>
            <a:r>
              <a:rPr lang="en-US" dirty="0"/>
              <a:t>MongoDB (</a:t>
            </a:r>
            <a:r>
              <a:rPr lang="en-US" sz="3200" dirty="0" err="1"/>
              <a:t>pymongo</a:t>
            </a:r>
            <a:r>
              <a:rPr lang="en-US" sz="3200" dirty="0"/>
              <a:t>)</a:t>
            </a:r>
            <a:endParaRPr lang="en-US" dirty="0"/>
          </a:p>
          <a:p>
            <a:endParaRPr lang="en-US" dirty="0"/>
          </a:p>
        </p:txBody>
      </p:sp>
      <p:pic>
        <p:nvPicPr>
          <p:cNvPr id="8" name="Google Shape;775;p29">
            <a:extLst>
              <a:ext uri="{FF2B5EF4-FFF2-40B4-BE49-F238E27FC236}">
                <a16:creationId xmlns:a16="http://schemas.microsoft.com/office/drawing/2014/main" id="{63427FBB-AD45-8854-8EA3-D0A5A46B5A29}"/>
              </a:ext>
            </a:extLst>
          </p:cNvPr>
          <p:cNvPicPr preferRelativeResize="0"/>
          <p:nvPr/>
        </p:nvPicPr>
        <p:blipFill rotWithShape="1">
          <a:blip r:embed="rId2">
            <a:alphaModFix/>
          </a:blip>
          <a:srcRect/>
          <a:stretch/>
        </p:blipFill>
        <p:spPr>
          <a:xfrm>
            <a:off x="5091503" y="2886409"/>
            <a:ext cx="1085182" cy="1085182"/>
          </a:xfrm>
          <a:prstGeom prst="rect">
            <a:avLst/>
          </a:prstGeom>
          <a:noFill/>
          <a:ln>
            <a:noFill/>
          </a:ln>
        </p:spPr>
      </p:pic>
      <p:pic>
        <p:nvPicPr>
          <p:cNvPr id="3" name="Picture 2" descr="What is Flutter? Guide for Flutter App Development | Relia Software">
            <a:extLst>
              <a:ext uri="{FF2B5EF4-FFF2-40B4-BE49-F238E27FC236}">
                <a16:creationId xmlns:a16="http://schemas.microsoft.com/office/drawing/2014/main" id="{42506E7B-155E-A729-A97F-5D812503E4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3" t="25402" r="18534" b="31961"/>
          <a:stretch/>
        </p:blipFill>
        <p:spPr bwMode="auto">
          <a:xfrm>
            <a:off x="7176120" y="3971591"/>
            <a:ext cx="4248472" cy="13637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ibrary PyMongo: Python Collaboration with MongoDB Database for Analysis |  by Justify Ester Pasaribu | Medium">
            <a:extLst>
              <a:ext uri="{FF2B5EF4-FFF2-40B4-BE49-F238E27FC236}">
                <a16:creationId xmlns:a16="http://schemas.microsoft.com/office/drawing/2014/main" id="{70305270-4C70-E38A-B0BA-BFB8E828FB8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4306" b="70278" l="8047" r="91875">
                        <a14:foregroundMark x1="20859" y1="59444" x2="20859" y2="59444"/>
                        <a14:foregroundMark x1="14453" y1="48333" x2="14453" y2="48333"/>
                        <a14:foregroundMark x1="12031" y1="49306" x2="12031" y2="49306"/>
                        <a14:foregroundMark x1="8047" y1="48889" x2="8047" y2="48889"/>
                        <a14:foregroundMark x1="18906" y1="70278" x2="18906" y2="70278"/>
                        <a14:foregroundMark x1="40938" y1="46389" x2="40938" y2="46389"/>
                        <a14:foregroundMark x1="40938" y1="44167" x2="40938" y2="44167"/>
                        <a14:foregroundMark x1="40781" y1="44444" x2="40781" y2="44444"/>
                        <a14:foregroundMark x1="40625" y1="44722" x2="40625" y2="44722"/>
                        <a14:foregroundMark x1="45703" y1="49861" x2="45703" y2="49861"/>
                        <a14:foregroundMark x1="45703" y1="49861" x2="45703" y2="49861"/>
                        <a14:foregroundMark x1="53203" y1="48889" x2="53203" y2="48889"/>
                        <a14:foregroundMark x1="53203" y1="48889" x2="53203" y2="48889"/>
                        <a14:foregroundMark x1="61719" y1="46944" x2="61719" y2="46944"/>
                        <a14:foregroundMark x1="61719" y1="46944" x2="61719" y2="46944"/>
                        <a14:foregroundMark x1="72891" y1="48333" x2="72891" y2="48333"/>
                        <a14:foregroundMark x1="72891" y1="48333" x2="72891" y2="48333"/>
                        <a14:foregroundMark x1="79688" y1="48333" x2="79688" y2="48333"/>
                        <a14:foregroundMark x1="79688" y1="48333" x2="79688" y2="48333"/>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6563" y2="51250"/>
                        <a14:foregroundMark x1="91875" y1="46944" x2="91875" y2="46944"/>
                        <a14:foregroundMark x1="91875" y1="46944" x2="91875" y2="46944"/>
                        <a14:foregroundMark x1="91875" y1="47222" x2="91875" y2="47222"/>
                      </a14:backgroundRemoval>
                    </a14:imgEffect>
                  </a14:imgLayer>
                </a14:imgProps>
              </a:ext>
              <a:ext uri="{28A0092B-C50C-407E-A947-70E740481C1C}">
                <a14:useLocalDpi xmlns:a14="http://schemas.microsoft.com/office/drawing/2010/main" val="0"/>
              </a:ext>
            </a:extLst>
          </a:blip>
          <a:srcRect l="5906" t="18900" r="5502" b="24401"/>
          <a:stretch/>
        </p:blipFill>
        <p:spPr bwMode="auto">
          <a:xfrm>
            <a:off x="7176120" y="1340768"/>
            <a:ext cx="3744417" cy="134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439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GB" sz="4800" dirty="0"/>
              <a:t>Requirements</a:t>
            </a:r>
            <a:endParaRPr lang="en-US" sz="4800" dirty="0"/>
          </a:p>
        </p:txBody>
      </p:sp>
      <p:graphicFrame>
        <p:nvGraphicFramePr>
          <p:cNvPr id="8" name="Content Placeholder 5">
            <a:extLst>
              <a:ext uri="{FF2B5EF4-FFF2-40B4-BE49-F238E27FC236}">
                <a16:creationId xmlns:a16="http://schemas.microsoft.com/office/drawing/2014/main" id="{7F8EB0EF-8A77-533D-D62C-5D983C544A98}"/>
              </a:ext>
            </a:extLst>
          </p:cNvPr>
          <p:cNvGraphicFramePr>
            <a:graphicFrameLocks noGrp="1"/>
          </p:cNvGraphicFramePr>
          <p:nvPr>
            <p:ph idx="1"/>
            <p:extLst>
              <p:ext uri="{D42A27DB-BD31-4B8C-83A1-F6EECF244321}">
                <p14:modId xmlns:p14="http://schemas.microsoft.com/office/powerpoint/2010/main" val="2764142086"/>
              </p:ext>
            </p:extLst>
          </p:nvPr>
        </p:nvGraphicFramePr>
        <p:xfrm>
          <a:off x="609601" y="1340768"/>
          <a:ext cx="10972799" cy="478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C69BB05A-1DF3-A1A9-94B8-07AF08B7CD20}"/>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612745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Completion of Project</a:t>
            </a:r>
          </a:p>
        </p:txBody>
      </p:sp>
      <p:sp>
        <p:nvSpPr>
          <p:cNvPr id="2" name="Rectangle 1">
            <a:extLst>
              <a:ext uri="{FF2B5EF4-FFF2-40B4-BE49-F238E27FC236}">
                <a16:creationId xmlns:a16="http://schemas.microsoft.com/office/drawing/2014/main" id="{59ABA543-48C0-8395-7F0D-56CB0BC07B8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4175029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Data </a:t>
            </a:r>
            <a:r>
              <a:rPr lang="en-US" sz="4800" dirty="0" err="1"/>
              <a:t>Colloction</a:t>
            </a:r>
            <a:endParaRPr lang="en-US" sz="4800" dirty="0"/>
          </a:p>
        </p:txBody>
      </p:sp>
      <p:sp>
        <p:nvSpPr>
          <p:cNvPr id="2" name="Rectangle 1">
            <a:extLst>
              <a:ext uri="{FF2B5EF4-FFF2-40B4-BE49-F238E27FC236}">
                <a16:creationId xmlns:a16="http://schemas.microsoft.com/office/drawing/2014/main" id="{41DA09C3-4FFB-7A24-C2FF-BEF6443A8E5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07643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2" name="Rectangle 1">
            <a:extLst>
              <a:ext uri="{FF2B5EF4-FFF2-40B4-BE49-F238E27FC236}">
                <a16:creationId xmlns:a16="http://schemas.microsoft.com/office/drawing/2014/main" id="{C824FAD6-3960-671D-BD94-4AD0E87158A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40853156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2" name="Rectangle 1">
            <a:extLst>
              <a:ext uri="{FF2B5EF4-FFF2-40B4-BE49-F238E27FC236}">
                <a16:creationId xmlns:a16="http://schemas.microsoft.com/office/drawing/2014/main" id="{88FD89CB-18B2-D7B4-0701-8D98208E551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71663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dirty="0"/>
              <a:t>GitHub Details</a:t>
            </a:r>
          </a:p>
        </p:txBody>
      </p:sp>
      <p:sp>
        <p:nvSpPr>
          <p:cNvPr id="3" name="TextBox 2">
            <a:extLst>
              <a:ext uri="{FF2B5EF4-FFF2-40B4-BE49-F238E27FC236}">
                <a16:creationId xmlns:a16="http://schemas.microsoft.com/office/drawing/2014/main" id="{5FC6C335-8818-2FAB-EF48-FD0F91441786}"/>
              </a:ext>
            </a:extLst>
          </p:cNvPr>
          <p:cNvSpPr txBox="1"/>
          <p:nvPr/>
        </p:nvSpPr>
        <p:spPr>
          <a:xfrm>
            <a:off x="1055440" y="2564904"/>
            <a:ext cx="10009112" cy="584775"/>
          </a:xfrm>
          <a:prstGeom prst="rect">
            <a:avLst/>
          </a:prstGeom>
          <a:noFill/>
        </p:spPr>
        <p:txBody>
          <a:bodyPr wrap="square" rtlCol="0">
            <a:spAutoFit/>
          </a:bodyPr>
          <a:lstStyle/>
          <a:p>
            <a:pPr algn="ctr"/>
            <a:r>
              <a:rPr lang="en-US" sz="3200" dirty="0">
                <a:hlinkClick r:id="rId2"/>
              </a:rPr>
              <a:t>https://github.com/IT21273858/24-25J-133.git</a:t>
            </a:r>
            <a:r>
              <a:rPr lang="en-US" sz="3200" dirty="0"/>
              <a:t> </a:t>
            </a:r>
          </a:p>
        </p:txBody>
      </p:sp>
    </p:spTree>
    <p:extLst>
      <p:ext uri="{BB962C8B-B14F-4D97-AF65-F5344CB8AC3E}">
        <p14:creationId xmlns:p14="http://schemas.microsoft.com/office/powerpoint/2010/main" val="720551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marL="0" indent="0">
              <a:buNone/>
            </a:pPr>
            <a:r>
              <a:rPr lang="en-US" dirty="0"/>
              <a:t>Work Breakdown Structure</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Gannt Chart</a:t>
            </a:r>
            <a:endParaRPr lang="en-US" dirty="0">
              <a:highlight>
                <a:srgbClr val="FFFF00"/>
              </a:highlight>
            </a:endParaRPr>
          </a:p>
        </p:txBody>
      </p:sp>
      <p:sp>
        <p:nvSpPr>
          <p:cNvPr id="7" name="Rectangle 6">
            <a:extLst>
              <a:ext uri="{FF2B5EF4-FFF2-40B4-BE49-F238E27FC236}">
                <a16:creationId xmlns:a16="http://schemas.microsoft.com/office/drawing/2014/main" id="{646691DF-1FFC-0C14-A2FF-2852335DD69A}"/>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10" name="Picture 9" descr="A graph with colorful rectangular shapes&#10;&#10;Description automatically generated with medium confidence">
            <a:extLst>
              <a:ext uri="{FF2B5EF4-FFF2-40B4-BE49-F238E27FC236}">
                <a16:creationId xmlns:a16="http://schemas.microsoft.com/office/drawing/2014/main" id="{D2FF6EE0-8654-9473-CEDB-89E2A9488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06" y="1772816"/>
            <a:ext cx="10513168" cy="4551784"/>
          </a:xfrm>
          <a:prstGeom prst="rect">
            <a:avLst/>
          </a:prstGeom>
        </p:spPr>
      </p:pic>
    </p:spTree>
    <p:extLst>
      <p:ext uri="{BB962C8B-B14F-4D97-AF65-F5344CB8AC3E}">
        <p14:creationId xmlns:p14="http://schemas.microsoft.com/office/powerpoint/2010/main" val="566881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solidFill>
                  <a:srgbClr val="002060"/>
                </a:solidFill>
              </a:rPr>
              <a:t>References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8" name="TextBox 7">
            <a:extLst>
              <a:ext uri="{FF2B5EF4-FFF2-40B4-BE49-F238E27FC236}">
                <a16:creationId xmlns:a16="http://schemas.microsoft.com/office/drawing/2014/main" id="{55ED7301-238A-BF76-0F12-CEFDCAE0CD73}"/>
              </a:ext>
            </a:extLst>
          </p:cNvPr>
          <p:cNvSpPr txBox="1"/>
          <p:nvPr/>
        </p:nvSpPr>
        <p:spPr>
          <a:xfrm>
            <a:off x="496001" y="1249253"/>
            <a:ext cx="11089232" cy="5078313"/>
          </a:xfrm>
          <a:prstGeom prst="rect">
            <a:avLst/>
          </a:prstGeom>
          <a:noFill/>
        </p:spPr>
        <p:txBody>
          <a:bodyPr wrap="square">
            <a:spAutoFit/>
          </a:bodyPr>
          <a:lstStyle/>
          <a:p>
            <a:r>
              <a:rPr lang="en-GB" dirty="0"/>
              <a:t>[1] 	Thomas S. Redick, Zach </a:t>
            </a:r>
            <a:r>
              <a:rPr lang="en-GB" dirty="0" err="1"/>
              <a:t>Shipstead</a:t>
            </a:r>
            <a:r>
              <a:rPr lang="en-GB" dirty="0"/>
              <a:t>, Elizabeth A. </a:t>
            </a:r>
            <a:r>
              <a:rPr lang="en-GB" dirty="0" err="1"/>
              <a:t>Wiemers</a:t>
            </a:r>
            <a:r>
              <a:rPr lang="en-GB" dirty="0"/>
              <a:t>, Monica Melby-</a:t>
            </a:r>
            <a:r>
              <a:rPr lang="en-GB" dirty="0" err="1"/>
              <a:t>Lervåg</a:t>
            </a:r>
            <a:r>
              <a:rPr lang="en-GB" dirty="0"/>
              <a:t> and Charles Hulme , "What’s Working in Working Memory Training? An Educational Perspective," Springer Link, vol. 27, p. 617–633, 02 06 2015. </a:t>
            </a:r>
          </a:p>
          <a:p>
            <a:endParaRPr lang="en-GB" dirty="0"/>
          </a:p>
          <a:p>
            <a:r>
              <a:rPr lang="en-GB" dirty="0"/>
              <a:t>[2] 	Blanka </a:t>
            </a:r>
            <a:r>
              <a:rPr lang="en-GB" dirty="0" err="1"/>
              <a:t>Klimova</a:t>
            </a:r>
            <a:r>
              <a:rPr lang="en-GB" dirty="0"/>
              <a:t> and Martin Valis, "Smartphone Applications Can Serve as Effective Cognitive Training Tools in Healthy Aging," PMC, pp. 9-436, 04 01 2018. </a:t>
            </a:r>
          </a:p>
          <a:p>
            <a:endParaRPr lang="en-GB" dirty="0"/>
          </a:p>
          <a:p>
            <a:r>
              <a:rPr lang="en-GB" dirty="0"/>
              <a:t>[3] 	</a:t>
            </a:r>
            <a:r>
              <a:rPr lang="en-GB" dirty="0" err="1"/>
              <a:t>Reut</a:t>
            </a:r>
            <a:r>
              <a:rPr lang="en-GB" dirty="0"/>
              <a:t> Shani, </a:t>
            </a:r>
            <a:r>
              <a:rPr lang="en-GB" dirty="0" err="1"/>
              <a:t>Shachaf</a:t>
            </a:r>
            <a:r>
              <a:rPr lang="en-GB" dirty="0"/>
              <a:t> Tal, </a:t>
            </a:r>
            <a:r>
              <a:rPr lang="en-GB" dirty="0" err="1"/>
              <a:t>Sigal</a:t>
            </a:r>
            <a:r>
              <a:rPr lang="en-GB" dirty="0"/>
              <a:t> </a:t>
            </a:r>
            <a:r>
              <a:rPr lang="en-GB" dirty="0" err="1"/>
              <a:t>Zilcha</a:t>
            </a:r>
            <a:r>
              <a:rPr lang="en-GB" dirty="0"/>
              <a:t>-Mano and Hadas </a:t>
            </a:r>
            <a:r>
              <a:rPr lang="en-GB" dirty="0" err="1"/>
              <a:t>Okon</a:t>
            </a:r>
            <a:r>
              <a:rPr lang="en-GB" dirty="0"/>
              <a:t>-Singer, "Can Machine Learning Approaches Lead Toward Personalized Cognitive Training?," PMC, pp. 13-64, 04 04 2019. </a:t>
            </a:r>
          </a:p>
          <a:p>
            <a:endParaRPr lang="en-GB" dirty="0"/>
          </a:p>
          <a:p>
            <a:r>
              <a:rPr lang="en-GB" dirty="0"/>
              <a:t>[4] 	</a:t>
            </a:r>
            <a:r>
              <a:rPr lang="en-GB" dirty="0" err="1"/>
              <a:t>Kanyin</a:t>
            </a:r>
            <a:r>
              <a:rPr lang="en-GB" dirty="0"/>
              <a:t> Feng, Xiao Zhao, Jing Liu, Ying Cai, </a:t>
            </a:r>
            <a:r>
              <a:rPr lang="en-GB" dirty="0" err="1"/>
              <a:t>Zhifang</a:t>
            </a:r>
            <a:r>
              <a:rPr lang="en-GB" dirty="0"/>
              <a:t> Ye, </a:t>
            </a:r>
            <a:r>
              <a:rPr lang="en-GB" dirty="0" err="1"/>
              <a:t>Chuansheng</a:t>
            </a:r>
            <a:r>
              <a:rPr lang="en-GB" dirty="0"/>
              <a:t> Chen and Gui Xue, "Spaced Learning Enhances Episodic Memory by Increasing Neural Pattern Similarity Across Repetitions," PMC, vol. 39, no. 27, p. 5351–5360, 03 07 2019. </a:t>
            </a:r>
          </a:p>
          <a:p>
            <a:endParaRPr lang="en-GB" dirty="0"/>
          </a:p>
          <a:p>
            <a:r>
              <a:rPr lang="en-GB" dirty="0"/>
              <a:t>[5] 	Gabriela </a:t>
            </a:r>
            <a:r>
              <a:rPr lang="en-GB" dirty="0" err="1"/>
              <a:t>Feitosa</a:t>
            </a:r>
            <a:r>
              <a:rPr lang="en-GB" dirty="0"/>
              <a:t> </a:t>
            </a:r>
            <a:r>
              <a:rPr lang="en-GB" dirty="0" err="1"/>
              <a:t>Esplendori</a:t>
            </a:r>
            <a:r>
              <a:rPr lang="en-GB" dirty="0"/>
              <a:t>, Rika Miyahara Kobayashi and </a:t>
            </a:r>
            <a:r>
              <a:rPr lang="en-GB" dirty="0" err="1"/>
              <a:t>Vilanice</a:t>
            </a:r>
            <a:r>
              <a:rPr lang="en-GB" dirty="0"/>
              <a:t> Alves de Araújo </a:t>
            </a:r>
            <a:r>
              <a:rPr lang="en-GB" dirty="0" err="1"/>
              <a:t>Püschel</a:t>
            </a:r>
            <a:r>
              <a:rPr lang="en-GB" dirty="0"/>
              <a:t> , "Multisensory integration approach, cognitive domains, meaningful learning: reflections for undergraduate nursing education," PMC, vol. 56, 11 04 2022. </a:t>
            </a:r>
          </a:p>
          <a:p>
            <a:endParaRPr lang="en-GB" dirty="0"/>
          </a:p>
        </p:txBody>
      </p:sp>
    </p:spTree>
    <p:extLst>
      <p:ext uri="{BB962C8B-B14F-4D97-AF65-F5344CB8AC3E}">
        <p14:creationId xmlns:p14="http://schemas.microsoft.com/office/powerpoint/2010/main" val="3455823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6D6CC1-8B92-26F5-1A71-2F23A78E370C}"/>
              </a:ext>
            </a:extLst>
          </p:cNvPr>
          <p:cNvSpPr>
            <a:spLocks noGrp="1"/>
          </p:cNvSpPr>
          <p:nvPr>
            <p:ph type="title"/>
          </p:nvPr>
        </p:nvSpPr>
        <p:spPr>
          <a:xfrm>
            <a:off x="304800" y="404664"/>
            <a:ext cx="11684000" cy="360040"/>
          </a:xfrm>
        </p:spPr>
        <p:txBody>
          <a:bodyPr anchor="ctr">
            <a:normAutofit fontScale="90000"/>
          </a:bodyPr>
          <a:lstStyle/>
          <a:p>
            <a:pPr marL="0" indent="0">
              <a:buNone/>
            </a:pPr>
            <a:r>
              <a:rPr lang="en-LK" sz="9600" dirty="0">
                <a:solidFill>
                  <a:srgbClr val="002060"/>
                </a:solidFill>
                <a:latin typeface="Comic Sans MS" panose="030F0902030302020204" pitchFamily="66" charset="0"/>
              </a:rPr>
              <a:t>Q&amp;A</a:t>
            </a:r>
          </a:p>
        </p:txBody>
      </p:sp>
      <p:pic>
        <p:nvPicPr>
          <p:cNvPr id="7" name="Picture 6" descr="Magnifying glass and question mark">
            <a:extLst>
              <a:ext uri="{FF2B5EF4-FFF2-40B4-BE49-F238E27FC236}">
                <a16:creationId xmlns:a16="http://schemas.microsoft.com/office/drawing/2014/main" id="{A049643C-1947-BEED-1864-DDE4D4C11FF2}"/>
              </a:ext>
            </a:extLst>
          </p:cNvPr>
          <p:cNvPicPr>
            <a:picLocks noChangeAspect="1"/>
          </p:cNvPicPr>
          <p:nvPr/>
        </p:nvPicPr>
        <p:blipFill>
          <a:blip r:embed="rId2"/>
          <a:srcRect t="15343" b="5817"/>
          <a:stretch/>
        </p:blipFill>
        <p:spPr>
          <a:xfrm>
            <a:off x="304800" y="1268760"/>
            <a:ext cx="11684000" cy="5055840"/>
          </a:xfrm>
          <a:prstGeom prst="rect">
            <a:avLst/>
          </a:prstGeom>
          <a:noFill/>
        </p:spPr>
      </p:pic>
    </p:spTree>
    <p:extLst>
      <p:ext uri="{BB962C8B-B14F-4D97-AF65-F5344CB8AC3E}">
        <p14:creationId xmlns:p14="http://schemas.microsoft.com/office/powerpoint/2010/main" val="355601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81CCF-C8EC-AA9F-6AAA-F3F9EC73E453}"/>
              </a:ext>
            </a:extLst>
          </p:cNvPr>
          <p:cNvSpPr>
            <a:spLocks noGrp="1"/>
          </p:cNvSpPr>
          <p:nvPr>
            <p:ph type="title"/>
          </p:nvPr>
        </p:nvSpPr>
        <p:spPr>
          <a:xfrm>
            <a:off x="254000" y="4869160"/>
            <a:ext cx="11684000" cy="1451208"/>
          </a:xfrm>
        </p:spPr>
        <p:txBody>
          <a:bodyPr anchor="ctr">
            <a:normAutofit/>
          </a:bodyPr>
          <a:lstStyle/>
          <a:p>
            <a:pPr marL="0" indent="0">
              <a:buNone/>
            </a:pPr>
            <a:r>
              <a:rPr lang="en-LK" sz="8000" dirty="0">
                <a:solidFill>
                  <a:srgbClr val="002060"/>
                </a:solidFill>
                <a:latin typeface="ADLaM Display" panose="02010000000000000000" pitchFamily="2" charset="77"/>
                <a:ea typeface="ADLaM Display" panose="02010000000000000000" pitchFamily="2" charset="77"/>
                <a:cs typeface="ADLaM Display" panose="02010000000000000000" pitchFamily="2" charset="77"/>
              </a:rPr>
              <a:t>THANK YOU</a:t>
            </a:r>
          </a:p>
        </p:txBody>
      </p:sp>
      <p:pic>
        <p:nvPicPr>
          <p:cNvPr id="5" name="Picture 4" descr="Glasses on top of a book">
            <a:extLst>
              <a:ext uri="{FF2B5EF4-FFF2-40B4-BE49-F238E27FC236}">
                <a16:creationId xmlns:a16="http://schemas.microsoft.com/office/drawing/2014/main" id="{C1FEC649-A317-E386-D0CF-2FEE1E242121}"/>
              </a:ext>
            </a:extLst>
          </p:cNvPr>
          <p:cNvPicPr>
            <a:picLocks noChangeAspect="1"/>
          </p:cNvPicPr>
          <p:nvPr/>
        </p:nvPicPr>
        <p:blipFill>
          <a:blip r:embed="rId2"/>
          <a:srcRect t="23095" b="9965"/>
          <a:stretch/>
        </p:blipFill>
        <p:spPr>
          <a:xfrm>
            <a:off x="304800" y="188640"/>
            <a:ext cx="11633200" cy="4680520"/>
          </a:xfrm>
          <a:prstGeom prst="rect">
            <a:avLst/>
          </a:prstGeom>
          <a:noFill/>
        </p:spPr>
      </p:pic>
    </p:spTree>
    <p:extLst>
      <p:ext uri="{BB962C8B-B14F-4D97-AF65-F5344CB8AC3E}">
        <p14:creationId xmlns:p14="http://schemas.microsoft.com/office/powerpoint/2010/main" val="1181013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fontScale="90000"/>
          </a:bodyPr>
          <a:lstStyle/>
          <a:p>
            <a:pPr algn="ctr"/>
            <a:r>
              <a:rPr lang="en-US" sz="6000" dirty="0">
                <a:solidFill>
                  <a:srgbClr val="002060"/>
                </a:solidFill>
              </a:rPr>
              <a:t>It21273858 |</a:t>
            </a:r>
            <a:r>
              <a:rPr lang="en-US" sz="6000" dirty="0" err="1">
                <a:solidFill>
                  <a:srgbClr val="002060"/>
                </a:solidFill>
              </a:rPr>
              <a:t>Shangeeth.V</a:t>
            </a:r>
            <a:br>
              <a:rPr lang="en-US" dirty="0"/>
            </a:b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pPr algn="ctr"/>
            <a:r>
              <a:rPr lang="en-US" sz="2400" dirty="0"/>
              <a:t>SOFTWARE ENGINEERING</a:t>
            </a:r>
          </a:p>
          <a:p>
            <a:endParaRPr lang="en-US" dirty="0"/>
          </a:p>
        </p:txBody>
      </p:sp>
      <p:pic>
        <p:nvPicPr>
          <p:cNvPr id="10" name="Picture 9" descr="A person standing in front of a window&#10;&#10;Description automatically generated">
            <a:extLst>
              <a:ext uri="{FF2B5EF4-FFF2-40B4-BE49-F238E27FC236}">
                <a16:creationId xmlns:a16="http://schemas.microsoft.com/office/drawing/2014/main" id="{D8CAF691-FF17-851B-F051-EF32C9B715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500"/>
          <a:stretch/>
        </p:blipFill>
        <p:spPr>
          <a:xfrm>
            <a:off x="9806170" y="116632"/>
            <a:ext cx="2338502" cy="2682356"/>
          </a:xfrm>
          <a:prstGeom prst="rect">
            <a:avLst/>
          </a:prstGeom>
        </p:spPr>
      </p:pic>
      <p:sp>
        <p:nvSpPr>
          <p:cNvPr id="11" name="Rectangle 10">
            <a:extLst>
              <a:ext uri="{FF2B5EF4-FFF2-40B4-BE49-F238E27FC236}">
                <a16:creationId xmlns:a16="http://schemas.microsoft.com/office/drawing/2014/main" id="{8DC994B0-60AA-21C9-583A-F83341DCB1F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181409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767408" y="548680"/>
            <a:ext cx="10363200" cy="1362075"/>
          </a:xfrm>
        </p:spPr>
        <p:txBody>
          <a:bodyPr>
            <a:normAutofit fontScale="90000"/>
          </a:bodyPr>
          <a:lstStyle/>
          <a:p>
            <a:r>
              <a:rPr lang="en-US" sz="5300" dirty="0">
                <a:solidFill>
                  <a:srgbClr val="002060"/>
                </a:solidFill>
              </a:rPr>
              <a:t>Component 01</a:t>
            </a:r>
            <a:br>
              <a:rPr lang="en-US" dirty="0">
                <a:solidFill>
                  <a:srgbClr val="002060"/>
                </a:solidFill>
              </a:rPr>
            </a:br>
            <a:endParaRPr lang="en-US" dirty="0">
              <a:solidFill>
                <a:srgbClr val="002060"/>
              </a:solidFill>
            </a:endParaRPr>
          </a:p>
        </p:txBody>
      </p:sp>
      <p:sp>
        <p:nvSpPr>
          <p:cNvPr id="10" name="Text Placeholder 5">
            <a:extLst>
              <a:ext uri="{FF2B5EF4-FFF2-40B4-BE49-F238E27FC236}">
                <a16:creationId xmlns:a16="http://schemas.microsoft.com/office/drawing/2014/main" id="{AE0E390F-DA04-70DB-0D6F-0FC85FCAAFB0}"/>
              </a:ext>
            </a:extLst>
          </p:cNvPr>
          <p:cNvSpPr txBox="1">
            <a:spLocks/>
          </p:cNvSpPr>
          <p:nvPr/>
        </p:nvSpPr>
        <p:spPr>
          <a:xfrm>
            <a:off x="914400" y="1910756"/>
            <a:ext cx="10363200" cy="22683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dirty="0">
                <a:solidFill>
                  <a:srgbClr val="374151"/>
                </a:solidFill>
                <a:latin typeface="__Inter_aaf875"/>
              </a:rPr>
              <a:t>Visual Processing Module</a:t>
            </a:r>
            <a:endParaRPr lang="en-US" dirty="0"/>
          </a:p>
          <a:p>
            <a:endParaRPr lang="en-US" dirty="0"/>
          </a:p>
          <a:p>
            <a:endParaRPr lang="en-US" dirty="0"/>
          </a:p>
        </p:txBody>
      </p:sp>
      <p:sp>
        <p:nvSpPr>
          <p:cNvPr id="11" name="Rectangle 10">
            <a:extLst>
              <a:ext uri="{FF2B5EF4-FFF2-40B4-BE49-F238E27FC236}">
                <a16:creationId xmlns:a16="http://schemas.microsoft.com/office/drawing/2014/main" id="{3BE02155-921C-9CB9-8AE9-D8E1B58D84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IT21273858</a:t>
            </a:r>
            <a:r>
              <a:rPr lang="en-US" sz="1800">
                <a:solidFill>
                  <a:schemeClr val="tx1"/>
                </a:solidFill>
              </a:rPr>
              <a:t>   | </a:t>
            </a:r>
            <a:r>
              <a:rPr lang="en-US">
                <a:solidFill>
                  <a:schemeClr val="tx1"/>
                </a:solidFill>
              </a:rPr>
              <a:t>Shangeeth.V</a:t>
            </a:r>
            <a:r>
              <a:rPr lang="en-US" sz="1800" b="1">
                <a:solidFill>
                  <a:schemeClr val="tx1"/>
                </a:solidFill>
              </a:rPr>
              <a:t>   </a:t>
            </a:r>
            <a:r>
              <a:rPr lang="en-US" sz="1800">
                <a:solidFill>
                  <a:schemeClr val="tx1"/>
                </a:solidFill>
              </a:rPr>
              <a:t>|   </a:t>
            </a:r>
            <a:r>
              <a:rPr lang="en-US">
                <a:solidFill>
                  <a:schemeClr val="tx1"/>
                </a:solidFill>
              </a:rPr>
              <a:t>24-25J-133</a:t>
            </a:r>
            <a:endParaRPr lang="en-US" sz="1800" b="0" dirty="0">
              <a:solidFill>
                <a:schemeClr val="tx1"/>
              </a:solidFill>
            </a:endParaRPr>
          </a:p>
        </p:txBody>
      </p:sp>
      <p:pic>
        <p:nvPicPr>
          <p:cNvPr id="3" name="Picture 2">
            <a:extLst>
              <a:ext uri="{FF2B5EF4-FFF2-40B4-BE49-F238E27FC236}">
                <a16:creationId xmlns:a16="http://schemas.microsoft.com/office/drawing/2014/main" id="{1AE6BAC3-1ABC-3FC8-BB1D-C482D5510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4134" y="2564904"/>
            <a:ext cx="3583732" cy="35837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58498589"/>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4" ma:contentTypeDescription="Create a new document." ma:contentTypeScope="" ma:versionID="ea800217498562956dae74b68efaec0e">
  <xsd:schema xmlns:xsd="http://www.w3.org/2001/XMLSchema" xmlns:xs="http://www.w3.org/2001/XMLSchema" xmlns:p="http://schemas.microsoft.com/office/2006/metadata/properties" xmlns:ns2="4da6588c-a52b-4d0b-8663-93e0f7ef87c0" targetNamespace="http://schemas.microsoft.com/office/2006/metadata/properties" ma:root="true" ma:fieldsID="95eb59c0b611f560efcda39f06d822f5" ns2:_="">
    <xsd:import namespace="4da6588c-a52b-4d0b-8663-93e0f7ef87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F0AA5A-E06C-43A6-ABB1-147DC53E9D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2FCD75-1CD5-4505-8AF1-EAED21CC83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1547</TotalTime>
  <Words>2627</Words>
  <Application>Microsoft Office PowerPoint</Application>
  <PresentationFormat>Widescreen</PresentationFormat>
  <Paragraphs>363</Paragraphs>
  <Slides>73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__Inter_aaf875</vt:lpstr>
      <vt:lpstr>ADLaM Display</vt:lpstr>
      <vt:lpstr>Adobe Devanagari</vt:lpstr>
      <vt:lpstr>Arial</vt:lpstr>
      <vt:lpstr>Calibri</vt:lpstr>
      <vt:lpstr>Cambria</vt:lpstr>
      <vt:lpstr>Comic Sans MS</vt:lpstr>
      <vt:lpstr>Segoe UI</vt:lpstr>
      <vt:lpstr>Wingdings</vt:lpstr>
      <vt:lpstr>Office Theme</vt:lpstr>
      <vt:lpstr>Mobile and Simulation-based Approach to Reduce Dyslexia in Children with Learning Disabilities</vt:lpstr>
      <vt:lpstr>Members</vt:lpstr>
      <vt:lpstr>Introduction to the overall project</vt:lpstr>
      <vt:lpstr>Research Questions </vt:lpstr>
      <vt:lpstr>Research Objectives</vt:lpstr>
      <vt:lpstr>Overall solution as a system diagram</vt:lpstr>
      <vt:lpstr>GitHub Details</vt:lpstr>
      <vt:lpstr>It21273858 |Shangeeth.V </vt:lpstr>
      <vt:lpstr>Component 01 </vt:lpstr>
      <vt:lpstr>Introduction</vt:lpstr>
      <vt:lpstr>PowerPoint Presentation</vt:lpstr>
      <vt:lpstr>Research Problem </vt:lpstr>
      <vt:lpstr>Specific and Sub Objectives </vt:lpstr>
      <vt:lpstr>Methodology</vt:lpstr>
      <vt:lpstr>PowerPoint Presentation</vt:lpstr>
      <vt:lpstr>Tools &amp; Technologies</vt:lpstr>
      <vt:lpstr>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Completion And Remaining Project</vt:lpstr>
      <vt:lpstr>Model Training</vt:lpstr>
      <vt:lpstr>Model Training</vt:lpstr>
      <vt:lpstr>Working Component</vt:lpstr>
      <vt:lpstr>Working Component</vt:lpstr>
      <vt:lpstr>Working Component</vt:lpstr>
      <vt:lpstr>Working Component</vt:lpstr>
      <vt:lpstr>Working Component</vt:lpstr>
      <vt:lpstr>Work Breakdown Structure</vt:lpstr>
      <vt:lpstr>Git Commits</vt:lpstr>
      <vt:lpstr>References</vt:lpstr>
      <vt:lpstr>It21334542|Sanjeeva </vt:lpstr>
      <vt:lpstr>Component 02 </vt:lpstr>
      <vt:lpstr>Introduction</vt:lpstr>
      <vt:lpstr>Introduction</vt:lpstr>
      <vt:lpstr>Reading Component</vt:lpstr>
      <vt:lpstr>Research Problem </vt:lpstr>
      <vt:lpstr>Traditional Enhancement Approaches</vt:lpstr>
      <vt:lpstr>Gaps Identified and Novelties</vt:lpstr>
      <vt:lpstr>Specific and Sub Objectives </vt:lpstr>
      <vt:lpstr>Methodology</vt:lpstr>
      <vt:lpstr>Methodology</vt:lpstr>
      <vt:lpstr>Tools &amp; Technologies</vt:lpstr>
      <vt:lpstr>Requirements</vt:lpstr>
      <vt:lpstr>Completion of Project</vt:lpstr>
      <vt:lpstr>Data Colloction</vt:lpstr>
      <vt:lpstr>Model Training</vt:lpstr>
      <vt:lpstr>Working Component</vt:lpstr>
      <vt:lpstr>Work Breakdown Structure</vt:lpstr>
      <vt:lpstr>References</vt:lpstr>
      <vt:lpstr>It21176210|Thiraviyarasa.A</vt:lpstr>
      <vt:lpstr>Component 03</vt:lpstr>
      <vt:lpstr>Introduction</vt:lpstr>
      <vt:lpstr>PowerPoint Presentation</vt:lpstr>
      <vt:lpstr>Research problem </vt:lpstr>
      <vt:lpstr>Specific and Sub Objectives </vt:lpstr>
      <vt:lpstr>Methodology</vt:lpstr>
      <vt:lpstr>Methodology</vt:lpstr>
      <vt:lpstr>Tools &amp; Technologies</vt:lpstr>
      <vt:lpstr>Requirements</vt:lpstr>
      <vt:lpstr>Completion of Project</vt:lpstr>
      <vt:lpstr>Data Colloction</vt:lpstr>
      <vt:lpstr>Model Training</vt:lpstr>
      <vt:lpstr>Working Component</vt:lpstr>
      <vt:lpstr>Work Breakdown Structure</vt:lpstr>
      <vt:lpstr>References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Thiraviyarasa. A it21176210</dc:creator>
  <cp:lastModifiedBy>VIJAYATHAS SHANGEETH</cp:lastModifiedBy>
  <cp:revision>47</cp:revision>
  <dcterms:created xsi:type="dcterms:W3CDTF">2024-08-05T06:04:59Z</dcterms:created>
  <dcterms:modified xsi:type="dcterms:W3CDTF">2024-12-03T20:24:13Z</dcterms:modified>
</cp:coreProperties>
</file>